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1c60816e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1c60816e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206104a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206104a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206104a6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e206104a6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2282976c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2282976c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206104a6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206104a6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e2282976c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e2282976c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206104a6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206104a6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0c635002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0c635002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def0ae3e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def0ae3e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ddef0ae3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ddef0ae3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10e298e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10e298e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df98e2f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df98e2f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dffcb5c4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dffcb5c4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dffcb5c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dffcb5c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df98e2f6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df98e2f6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en.wikipedia.org/wiki/Christmas"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enotes.com/topics/o-henry" TargetMode="External"/><Relationship Id="rId4" Type="http://schemas.openxmlformats.org/officeDocument/2006/relationships/hyperlink" Target="https://www.enote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worldhistory.org/solomon/" TargetMode="External"/><Relationship Id="rId4" Type="http://schemas.openxmlformats.org/officeDocument/2006/relationships/hyperlink" Target="https://www.worldhistory.org/israel/" TargetMode="External"/><Relationship Id="rId5" Type="http://schemas.openxmlformats.org/officeDocument/2006/relationships/hyperlink" Target="https://www.worldhistory.org/islam/" TargetMode="External"/><Relationship Id="rId6" Type="http://schemas.openxmlformats.org/officeDocument/2006/relationships/hyperlink" Target="https://www.worldhistory.org/solomon/" TargetMode="External"/><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britannica.com/topic/Judaism" TargetMode="External"/><Relationship Id="rId4" Type="http://schemas.openxmlformats.org/officeDocument/2006/relationships/hyperlink" Target="https://www.britannica.com/topic/Islam" TargetMode="External"/><Relationship Id="rId9" Type="http://schemas.openxmlformats.org/officeDocument/2006/relationships/image" Target="../media/image1.png"/><Relationship Id="rId5" Type="http://schemas.openxmlformats.org/officeDocument/2006/relationships/hyperlink" Target="https://www.britannica.com/place/Saba-ancient-kingdom-Arabia" TargetMode="External"/><Relationship Id="rId6" Type="http://schemas.openxmlformats.org/officeDocument/2006/relationships/hyperlink" Target="https://www.britannica.com/place/Arabia-peninsula-Asia" TargetMode="External"/><Relationship Id="rId7" Type="http://schemas.openxmlformats.org/officeDocument/2006/relationships/hyperlink" Target="https://www.britannica.com/biography/Solomon" TargetMode="External"/><Relationship Id="rId8" Type="http://schemas.openxmlformats.org/officeDocument/2006/relationships/hyperlink" Target="https://www.britannica.com/topic/Bibl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103550"/>
            <a:ext cx="8520600" cy="540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solidFill>
                  <a:srgbClr val="980000"/>
                </a:solidFill>
              </a:rPr>
              <a:t>The Gift of Magi By O. Henry </a:t>
            </a:r>
            <a:endParaRPr b="1">
              <a:solidFill>
                <a:srgbClr val="980000"/>
              </a:solidFill>
            </a:endParaRPr>
          </a:p>
        </p:txBody>
      </p:sp>
      <p:sp>
        <p:nvSpPr>
          <p:cNvPr id="55" name="Google Shape;55;p13"/>
          <p:cNvSpPr txBox="1"/>
          <p:nvPr>
            <p:ph idx="1" type="body"/>
          </p:nvPr>
        </p:nvSpPr>
        <p:spPr>
          <a:xfrm>
            <a:off x="311700" y="644450"/>
            <a:ext cx="8675100" cy="4280400"/>
          </a:xfrm>
          <a:prstGeom prst="rect">
            <a:avLst/>
          </a:prstGeom>
        </p:spPr>
        <p:txBody>
          <a:bodyPr anchorCtr="0" anchor="t" bIns="91425" lIns="180000" spcFirstLastPara="1" rIns="91425" wrap="square" tIns="91425">
            <a:normAutofit fontScale="85000" lnSpcReduction="20000"/>
          </a:bodyPr>
          <a:lstStyle/>
          <a:p>
            <a:pPr indent="-309562" lvl="0" marL="457200" rtl="0" algn="l">
              <a:lnSpc>
                <a:spcPct val="100000"/>
              </a:lnSpc>
              <a:spcBef>
                <a:spcPts val="0"/>
              </a:spcBef>
              <a:spcAft>
                <a:spcPts val="0"/>
              </a:spcAft>
              <a:buClr>
                <a:schemeClr val="dk1"/>
              </a:buClr>
              <a:buSzPct val="100000"/>
              <a:buChar char="●"/>
            </a:pPr>
            <a:r>
              <a:rPr lang="en-GB" sz="1500">
                <a:solidFill>
                  <a:schemeClr val="dk1"/>
                </a:solidFill>
              </a:rPr>
              <a:t>William Sidney Porter (1862-1910) wrote under the </a:t>
            </a:r>
            <a:endParaRPr sz="1500">
              <a:solidFill>
                <a:schemeClr val="dk1"/>
              </a:solidFill>
            </a:endParaRPr>
          </a:p>
          <a:p>
            <a:pPr indent="0" lvl="0" marL="457200" rtl="0" algn="l">
              <a:lnSpc>
                <a:spcPct val="100000"/>
              </a:lnSpc>
              <a:spcBef>
                <a:spcPts val="0"/>
              </a:spcBef>
              <a:spcAft>
                <a:spcPts val="0"/>
              </a:spcAft>
              <a:buNone/>
            </a:pPr>
            <a:r>
              <a:rPr lang="en-GB" sz="1500">
                <a:solidFill>
                  <a:schemeClr val="dk1"/>
                </a:solidFill>
              </a:rPr>
              <a:t>pseudonym </a:t>
            </a:r>
            <a:r>
              <a:rPr i="1" lang="en-GB" sz="1500" u="sng">
                <a:solidFill>
                  <a:srgbClr val="990000"/>
                </a:solidFill>
              </a:rPr>
              <a:t>O Henry. </a:t>
            </a:r>
            <a:endParaRPr i="1" sz="1500" u="sng">
              <a:solidFill>
                <a:srgbClr val="990000"/>
              </a:solidFill>
            </a:endParaRPr>
          </a:p>
          <a:p>
            <a:pPr indent="0" lvl="0" marL="457200" rtl="0" algn="l">
              <a:lnSpc>
                <a:spcPct val="100000"/>
              </a:lnSpc>
              <a:spcBef>
                <a:spcPts val="0"/>
              </a:spcBef>
              <a:spcAft>
                <a:spcPts val="0"/>
              </a:spcAft>
              <a:buNone/>
            </a:pPr>
            <a:r>
              <a:t/>
            </a:r>
            <a:endParaRPr i="1" sz="1500" u="sng">
              <a:solidFill>
                <a:srgbClr val="990000"/>
              </a:solidFill>
            </a:endParaRPr>
          </a:p>
          <a:p>
            <a:pPr indent="-309562" lvl="0" marL="457200" rtl="0" algn="l">
              <a:spcBef>
                <a:spcPts val="0"/>
              </a:spcBef>
              <a:spcAft>
                <a:spcPts val="0"/>
              </a:spcAft>
              <a:buClr>
                <a:schemeClr val="dk1"/>
              </a:buClr>
              <a:buSzPct val="100000"/>
              <a:buChar char="●"/>
            </a:pPr>
            <a:r>
              <a:rPr lang="en-GB" sz="1500">
                <a:solidFill>
                  <a:schemeClr val="dk1"/>
                </a:solidFill>
              </a:rPr>
              <a:t>He is one of the most prolific short story writer of </a:t>
            </a:r>
            <a:endParaRPr sz="1500">
              <a:solidFill>
                <a:schemeClr val="dk1"/>
              </a:solidFill>
            </a:endParaRPr>
          </a:p>
          <a:p>
            <a:pPr indent="0" lvl="0" marL="0" rtl="0" algn="l">
              <a:spcBef>
                <a:spcPts val="0"/>
              </a:spcBef>
              <a:spcAft>
                <a:spcPts val="0"/>
              </a:spcAft>
              <a:buNone/>
            </a:pPr>
            <a:r>
              <a:rPr lang="en-GB" sz="1500">
                <a:solidFill>
                  <a:schemeClr val="dk1"/>
                </a:solidFill>
              </a:rPr>
              <a:t>          America. There are more than 600 short stories his credit.  </a:t>
            </a:r>
            <a:endParaRPr sz="1500">
              <a:solidFill>
                <a:schemeClr val="dk1"/>
              </a:solidFill>
            </a:endParaRPr>
          </a:p>
          <a:p>
            <a:pPr indent="-371475" lvl="0" marL="0" rtl="0" algn="l">
              <a:spcBef>
                <a:spcPts val="0"/>
              </a:spcBef>
              <a:spcAft>
                <a:spcPts val="0"/>
              </a:spcAft>
              <a:buNone/>
            </a:pPr>
            <a:r>
              <a:t/>
            </a:r>
            <a:endParaRPr sz="1500">
              <a:solidFill>
                <a:schemeClr val="dk1"/>
              </a:solidFill>
            </a:endParaRPr>
          </a:p>
          <a:p>
            <a:pPr indent="-309562" lvl="0" marL="457200" rtl="0" algn="l">
              <a:spcBef>
                <a:spcPts val="0"/>
              </a:spcBef>
              <a:spcAft>
                <a:spcPts val="0"/>
              </a:spcAft>
              <a:buClr>
                <a:schemeClr val="dk1"/>
              </a:buClr>
              <a:buSzPct val="100000"/>
              <a:buChar char="●"/>
            </a:pPr>
            <a:r>
              <a:rPr lang="en-GB" sz="1500">
                <a:solidFill>
                  <a:schemeClr val="dk1"/>
                </a:solidFill>
              </a:rPr>
              <a:t>In 1896, he was falsely implicated in a case related to </a:t>
            </a:r>
            <a:endParaRPr sz="1500">
              <a:solidFill>
                <a:schemeClr val="dk1"/>
              </a:solidFill>
            </a:endParaRPr>
          </a:p>
          <a:p>
            <a:pPr indent="0" lvl="0" marL="457200" rtl="0" algn="l">
              <a:spcBef>
                <a:spcPts val="0"/>
              </a:spcBef>
              <a:spcAft>
                <a:spcPts val="0"/>
              </a:spcAft>
              <a:buNone/>
            </a:pPr>
            <a:r>
              <a:rPr lang="en-GB" sz="1500">
                <a:solidFill>
                  <a:schemeClr val="dk1"/>
                </a:solidFill>
              </a:rPr>
              <a:t>embezzlement of bank funds.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09562" lvl="0" marL="457200" rtl="0" algn="l">
              <a:spcBef>
                <a:spcPts val="0"/>
              </a:spcBef>
              <a:spcAft>
                <a:spcPts val="0"/>
              </a:spcAft>
              <a:buClr>
                <a:schemeClr val="dk1"/>
              </a:buClr>
              <a:buSzPct val="100000"/>
              <a:buChar char="●"/>
            </a:pPr>
            <a:r>
              <a:rPr lang="en-GB" sz="1500">
                <a:solidFill>
                  <a:schemeClr val="dk1"/>
                </a:solidFill>
              </a:rPr>
              <a:t>While serving his sentence in the penitentiary at </a:t>
            </a:r>
            <a:endParaRPr sz="1500">
              <a:solidFill>
                <a:schemeClr val="dk1"/>
              </a:solidFill>
            </a:endParaRPr>
          </a:p>
          <a:p>
            <a:pPr indent="0" lvl="0" marL="457200" rtl="0" algn="l">
              <a:spcBef>
                <a:spcPts val="0"/>
              </a:spcBef>
              <a:spcAft>
                <a:spcPts val="0"/>
              </a:spcAft>
              <a:buNone/>
            </a:pPr>
            <a:r>
              <a:rPr lang="en-GB" sz="1500">
                <a:solidFill>
                  <a:schemeClr val="dk1"/>
                </a:solidFill>
              </a:rPr>
              <a:t>Columbus, Ohio, to earn money to support </a:t>
            </a:r>
            <a:endParaRPr sz="1500">
              <a:solidFill>
                <a:schemeClr val="dk1"/>
              </a:solidFill>
            </a:endParaRPr>
          </a:p>
          <a:p>
            <a:pPr indent="0" lvl="0" marL="457200" rtl="0" algn="l">
              <a:spcBef>
                <a:spcPts val="0"/>
              </a:spcBef>
              <a:spcAft>
                <a:spcPts val="0"/>
              </a:spcAft>
              <a:buNone/>
            </a:pPr>
            <a:r>
              <a:rPr lang="en-GB" sz="1500">
                <a:solidFill>
                  <a:schemeClr val="dk1"/>
                </a:solidFill>
              </a:rPr>
              <a:t>his daughter, Margaret, he started writing short stories.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09562" lvl="0" marL="457200" rtl="0" algn="l">
              <a:spcBef>
                <a:spcPts val="0"/>
              </a:spcBef>
              <a:spcAft>
                <a:spcPts val="0"/>
              </a:spcAft>
              <a:buClr>
                <a:schemeClr val="dk1"/>
              </a:buClr>
              <a:buSzPct val="100000"/>
              <a:buChar char="●"/>
            </a:pPr>
            <a:r>
              <a:rPr lang="en-GB" sz="1500">
                <a:solidFill>
                  <a:schemeClr val="dk1"/>
                </a:solidFill>
              </a:rPr>
              <a:t>The stories became a great hit with the magazine readers.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09562" lvl="0" marL="457200" rtl="0" algn="l">
              <a:spcBef>
                <a:spcPts val="0"/>
              </a:spcBef>
              <a:spcAft>
                <a:spcPts val="0"/>
              </a:spcAft>
              <a:buClr>
                <a:schemeClr val="dk1"/>
              </a:buClr>
              <a:buSzPct val="100000"/>
              <a:buChar char="●"/>
            </a:pPr>
            <a:r>
              <a:rPr lang="en-GB" sz="1500">
                <a:solidFill>
                  <a:schemeClr val="dk1"/>
                </a:solidFill>
              </a:rPr>
              <a:t>By the time he was released from jail, </a:t>
            </a:r>
            <a:endParaRPr sz="1500">
              <a:solidFill>
                <a:schemeClr val="dk1"/>
              </a:solidFill>
            </a:endParaRPr>
          </a:p>
          <a:p>
            <a:pPr indent="0" lvl="0" marL="457200" rtl="0" algn="l">
              <a:spcBef>
                <a:spcPts val="0"/>
              </a:spcBef>
              <a:spcAft>
                <a:spcPts val="0"/>
              </a:spcAft>
              <a:buNone/>
            </a:pPr>
            <a:r>
              <a:rPr lang="en-GB" sz="1500">
                <a:solidFill>
                  <a:schemeClr val="dk1"/>
                </a:solidFill>
              </a:rPr>
              <a:t>he had become a short story writer of repute.</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309562" lvl="0" marL="457200" rtl="0" algn="l">
              <a:spcBef>
                <a:spcPts val="0"/>
              </a:spcBef>
              <a:spcAft>
                <a:spcPts val="0"/>
              </a:spcAft>
              <a:buClr>
                <a:schemeClr val="dk1"/>
              </a:buClr>
              <a:buSzPct val="100000"/>
              <a:buChar char="●"/>
            </a:pPr>
            <a:r>
              <a:rPr lang="en-GB" sz="1500">
                <a:solidFill>
                  <a:schemeClr val="dk1"/>
                </a:solidFill>
              </a:rPr>
              <a:t>    His </a:t>
            </a:r>
            <a:r>
              <a:rPr lang="en-GB" sz="1500">
                <a:solidFill>
                  <a:schemeClr val="dk1"/>
                </a:solidFill>
              </a:rPr>
              <a:t>stories</a:t>
            </a:r>
            <a:r>
              <a:rPr lang="en-GB" sz="1500">
                <a:solidFill>
                  <a:schemeClr val="dk1"/>
                </a:solidFill>
              </a:rPr>
              <a:t> are mostly concerned with the </a:t>
            </a:r>
            <a:endParaRPr sz="1500">
              <a:solidFill>
                <a:schemeClr val="dk1"/>
              </a:solidFill>
            </a:endParaRPr>
          </a:p>
          <a:p>
            <a:pPr indent="0" lvl="0" marL="457200" rtl="0" algn="l">
              <a:spcBef>
                <a:spcPts val="0"/>
              </a:spcBef>
              <a:spcAft>
                <a:spcPts val="0"/>
              </a:spcAft>
              <a:buNone/>
            </a:pPr>
            <a:r>
              <a:rPr lang="en-GB" sz="1500">
                <a:solidFill>
                  <a:schemeClr val="dk1"/>
                </a:solidFill>
              </a:rPr>
              <a:t>lives of the common </a:t>
            </a:r>
            <a:r>
              <a:rPr lang="en-GB" sz="1500">
                <a:solidFill>
                  <a:schemeClr val="dk1"/>
                </a:solidFill>
              </a:rPr>
              <a:t>people</a:t>
            </a:r>
            <a:r>
              <a:rPr lang="en-GB" sz="1500">
                <a:solidFill>
                  <a:schemeClr val="dk1"/>
                </a:solidFill>
              </a:rPr>
              <a:t> in New York. </a:t>
            </a:r>
            <a:endParaRPr sz="1500">
              <a:solidFill>
                <a:schemeClr val="dk1"/>
              </a:solidFill>
            </a:endParaRPr>
          </a:p>
          <a:p>
            <a:pPr indent="0" lvl="0" marL="457200" rtl="0" algn="l">
              <a:spcBef>
                <a:spcPts val="0"/>
              </a:spcBef>
              <a:spcAft>
                <a:spcPts val="0"/>
              </a:spcAft>
              <a:buNone/>
            </a:pPr>
            <a:r>
              <a:rPr lang="en-GB" sz="1500">
                <a:solidFill>
                  <a:schemeClr val="dk1"/>
                </a:solidFill>
              </a:rPr>
              <a:t>Humour, gentle irony and surprising endings are </a:t>
            </a:r>
            <a:endParaRPr sz="1500">
              <a:solidFill>
                <a:schemeClr val="dk1"/>
              </a:solidFill>
            </a:endParaRPr>
          </a:p>
          <a:p>
            <a:pPr indent="0" lvl="0" marL="457200" rtl="0" algn="l">
              <a:spcBef>
                <a:spcPts val="0"/>
              </a:spcBef>
              <a:spcAft>
                <a:spcPts val="0"/>
              </a:spcAft>
              <a:buNone/>
            </a:pPr>
            <a:r>
              <a:rPr lang="en-GB" sz="1500">
                <a:solidFill>
                  <a:schemeClr val="dk1"/>
                </a:solidFill>
              </a:rPr>
              <a:t>special features of O Henry’s short stories.   </a:t>
            </a:r>
            <a:endParaRPr sz="1500">
              <a:solidFill>
                <a:schemeClr val="dk1"/>
              </a:solidFill>
            </a:endParaRPr>
          </a:p>
        </p:txBody>
      </p:sp>
      <p:sp>
        <p:nvSpPr>
          <p:cNvPr id="56" name="Google Shape;56;p13"/>
          <p:cNvSpPr txBox="1"/>
          <p:nvPr>
            <p:ph idx="2" type="body"/>
          </p:nvPr>
        </p:nvSpPr>
        <p:spPr>
          <a:xfrm>
            <a:off x="5419650" y="103550"/>
            <a:ext cx="3624600" cy="493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rPr b="1" lang="en-GB" sz="1000"/>
              <a:t>       </a:t>
            </a:r>
            <a:r>
              <a:rPr b="1" lang="en-GB" sz="1000"/>
              <a:t>bookriot.com(google images)</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0" rtl="0" algn="l">
              <a:spcBef>
                <a:spcPts val="1200"/>
              </a:spcBef>
              <a:spcAft>
                <a:spcPts val="0"/>
              </a:spcAft>
              <a:buNone/>
            </a:pPr>
            <a:r>
              <a:t/>
            </a:r>
            <a:endParaRPr b="1" sz="1000"/>
          </a:p>
          <a:p>
            <a:pPr indent="0" lvl="0" marL="457200" rtl="0" algn="just">
              <a:spcBef>
                <a:spcPts val="1200"/>
              </a:spcBef>
              <a:spcAft>
                <a:spcPts val="0"/>
              </a:spcAft>
              <a:buNone/>
            </a:pPr>
            <a:r>
              <a:rPr b="1" lang="en-GB" sz="1000">
                <a:solidFill>
                  <a:schemeClr val="dk1"/>
                </a:solidFill>
              </a:rPr>
              <a:t>Jukkalkar Syed Imtiaz</a:t>
            </a:r>
            <a:endParaRPr b="1" sz="1000">
              <a:solidFill>
                <a:schemeClr val="dk1"/>
              </a:solidFill>
            </a:endParaRPr>
          </a:p>
          <a:p>
            <a:pPr indent="0" lvl="0" marL="457200" rtl="0" algn="just">
              <a:spcBef>
                <a:spcPts val="0"/>
              </a:spcBef>
              <a:spcAft>
                <a:spcPts val="0"/>
              </a:spcAft>
              <a:buNone/>
            </a:pPr>
            <a:r>
              <a:rPr b="1" lang="en-GB" sz="1000">
                <a:solidFill>
                  <a:schemeClr val="dk1"/>
                </a:solidFill>
              </a:rPr>
              <a:t>Shri Shivaji Science &amp; Arts College, Chikhli </a:t>
            </a:r>
            <a:endParaRPr b="1" sz="1000">
              <a:solidFill>
                <a:schemeClr val="dk1"/>
              </a:solidFill>
            </a:endParaRPr>
          </a:p>
        </p:txBody>
      </p:sp>
      <p:pic>
        <p:nvPicPr>
          <p:cNvPr id="57" name="Google Shape;57;p13"/>
          <p:cNvPicPr preferRelativeResize="0"/>
          <p:nvPr/>
        </p:nvPicPr>
        <p:blipFill>
          <a:blip r:embed="rId3">
            <a:alphaModFix/>
          </a:blip>
          <a:stretch>
            <a:fillRect/>
          </a:stretch>
        </p:blipFill>
        <p:spPr>
          <a:xfrm>
            <a:off x="5741850" y="161100"/>
            <a:ext cx="3194025" cy="1888450"/>
          </a:xfrm>
          <a:prstGeom prst="rect">
            <a:avLst/>
          </a:prstGeom>
          <a:noFill/>
          <a:ln>
            <a:noFill/>
          </a:ln>
        </p:spPr>
      </p:pic>
      <p:pic>
        <p:nvPicPr>
          <p:cNvPr id="58" name="Google Shape;58;p13"/>
          <p:cNvPicPr preferRelativeResize="0"/>
          <p:nvPr/>
        </p:nvPicPr>
        <p:blipFill>
          <a:blip r:embed="rId4">
            <a:alphaModFix/>
          </a:blip>
          <a:stretch>
            <a:fillRect/>
          </a:stretch>
        </p:blipFill>
        <p:spPr>
          <a:xfrm>
            <a:off x="6156100" y="2473950"/>
            <a:ext cx="2082700" cy="1587925"/>
          </a:xfrm>
          <a:prstGeom prst="rect">
            <a:avLst/>
          </a:prstGeom>
          <a:noFill/>
          <a:ln>
            <a:noFill/>
          </a:ln>
        </p:spPr>
      </p:pic>
      <p:cxnSp>
        <p:nvCxnSpPr>
          <p:cNvPr id="59" name="Google Shape;59;p13"/>
          <p:cNvCxnSpPr/>
          <p:nvPr/>
        </p:nvCxnSpPr>
        <p:spPr>
          <a:xfrm>
            <a:off x="5419650" y="2473950"/>
            <a:ext cx="3624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69050"/>
            <a:ext cx="43947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620">
                <a:solidFill>
                  <a:srgbClr val="980000"/>
                </a:solidFill>
              </a:rPr>
              <a:t>Della sold her beautiful hairs and bought Christmas Gift for Jim </a:t>
            </a:r>
            <a:endParaRPr b="1" sz="1620">
              <a:solidFill>
                <a:srgbClr val="980000"/>
              </a:solidFill>
            </a:endParaRPr>
          </a:p>
        </p:txBody>
      </p:sp>
      <p:sp>
        <p:nvSpPr>
          <p:cNvPr id="126" name="Google Shape;126;p22"/>
          <p:cNvSpPr txBox="1"/>
          <p:nvPr>
            <p:ph idx="1" type="body"/>
          </p:nvPr>
        </p:nvSpPr>
        <p:spPr>
          <a:xfrm>
            <a:off x="311700" y="724925"/>
            <a:ext cx="3999900" cy="38439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a:solidFill>
                  <a:schemeClr val="dk1"/>
                </a:solidFill>
              </a:rPr>
              <a:t>Della’s beautiful hair fell about her, rippling and shining like a cascade of brown waters. It reached below her knee and made itself almost a garment for her. And she did it her up again nervously and quickly. Once she faltered for a minute and stood still while a </a:t>
            </a:r>
            <a:r>
              <a:rPr b="1" lang="en-GB">
                <a:solidFill>
                  <a:schemeClr val="dk1"/>
                </a:solidFill>
              </a:rPr>
              <a:t>tear or two splashed on the worn red carpet. </a:t>
            </a:r>
            <a:r>
              <a:rPr b="1" lang="en-GB">
                <a:solidFill>
                  <a:schemeClr val="dk1"/>
                </a:solidFill>
              </a:rPr>
              <a:t> </a:t>
            </a:r>
            <a:endParaRPr b="1">
              <a:solidFill>
                <a:schemeClr val="dk1"/>
              </a:solidFill>
            </a:endParaRPr>
          </a:p>
          <a:p>
            <a:pPr indent="0" lvl="0" marL="0" rtl="0" algn="just">
              <a:spcBef>
                <a:spcPts val="1200"/>
              </a:spcBef>
              <a:spcAft>
                <a:spcPts val="0"/>
              </a:spcAft>
              <a:buNone/>
            </a:pPr>
            <a:r>
              <a:t/>
            </a:r>
            <a:endParaRPr b="1">
              <a:solidFill>
                <a:schemeClr val="dk1"/>
              </a:solidFill>
            </a:endParaRPr>
          </a:p>
          <a:p>
            <a:pPr indent="0" lvl="0" marL="0" rtl="0" algn="just">
              <a:spcBef>
                <a:spcPts val="1200"/>
              </a:spcBef>
              <a:spcAft>
                <a:spcPts val="0"/>
              </a:spcAft>
              <a:buNone/>
            </a:pPr>
            <a:r>
              <a:rPr b="1" lang="en-GB">
                <a:solidFill>
                  <a:schemeClr val="dk1"/>
                </a:solidFill>
              </a:rPr>
              <a:t>Then she left to the market.</a:t>
            </a:r>
            <a:endParaRPr b="1">
              <a:solidFill>
                <a:schemeClr val="dk1"/>
              </a:solidFill>
            </a:endParaRPr>
          </a:p>
          <a:p>
            <a:pPr indent="0" lvl="0" marL="0" rtl="0" algn="just">
              <a:spcBef>
                <a:spcPts val="1200"/>
              </a:spcBef>
              <a:spcAft>
                <a:spcPts val="1200"/>
              </a:spcAft>
              <a:buNone/>
            </a:pPr>
            <a:r>
              <a:rPr b="1" lang="en-GB">
                <a:solidFill>
                  <a:schemeClr val="dk1"/>
                </a:solidFill>
              </a:rPr>
              <a:t>She stopped and red the sign, “ Mme. Sofronie, Hair Goods of All Kinds.</a:t>
            </a:r>
            <a:endParaRPr b="1">
              <a:solidFill>
                <a:schemeClr val="dk1"/>
              </a:solidFill>
            </a:endParaRPr>
          </a:p>
        </p:txBody>
      </p:sp>
      <p:sp>
        <p:nvSpPr>
          <p:cNvPr id="127" name="Google Shape;127;p22"/>
          <p:cNvSpPr txBox="1"/>
          <p:nvPr>
            <p:ph idx="2" type="body"/>
          </p:nvPr>
        </p:nvSpPr>
        <p:spPr>
          <a:xfrm>
            <a:off x="4832400" y="138075"/>
            <a:ext cx="3999900" cy="443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“Will you buy my hair?“ asked Della. “I buy hair’, said Madame. </a:t>
            </a:r>
            <a:endParaRPr b="1">
              <a:solidFill>
                <a:schemeClr val="dk1"/>
              </a:solidFill>
            </a:endParaRPr>
          </a:p>
          <a:p>
            <a:pPr indent="0" lvl="0" marL="0" rtl="0" algn="l">
              <a:spcBef>
                <a:spcPts val="1200"/>
              </a:spcBef>
              <a:spcAft>
                <a:spcPts val="0"/>
              </a:spcAft>
              <a:buNone/>
            </a:pPr>
            <a:r>
              <a:rPr b="1" lang="en-GB">
                <a:solidFill>
                  <a:schemeClr val="dk1"/>
                </a:solidFill>
              </a:rPr>
              <a:t>“Take your hat off and let’s have a sight at the looks of it.”</a:t>
            </a:r>
            <a:endParaRPr b="1">
              <a:solidFill>
                <a:schemeClr val="dk1"/>
              </a:solidFill>
            </a:endParaRPr>
          </a:p>
          <a:p>
            <a:pPr indent="0" lvl="0" marL="0" rtl="0" algn="l">
              <a:spcBef>
                <a:spcPts val="1200"/>
              </a:spcBef>
              <a:spcAft>
                <a:spcPts val="0"/>
              </a:spcAft>
              <a:buNone/>
            </a:pPr>
            <a:r>
              <a:rPr b="1" lang="en-GB">
                <a:solidFill>
                  <a:schemeClr val="dk1"/>
                </a:solidFill>
              </a:rPr>
              <a:t>“Twenty Dollars,” said Madame, lifting the mass with a practiced hand. </a:t>
            </a:r>
            <a:endParaRPr b="1">
              <a:solidFill>
                <a:schemeClr val="dk1"/>
              </a:solidFill>
            </a:endParaRPr>
          </a:p>
          <a:p>
            <a:pPr indent="0" lvl="0" marL="0" rtl="0" algn="l">
              <a:spcBef>
                <a:spcPts val="1200"/>
              </a:spcBef>
              <a:spcAft>
                <a:spcPts val="0"/>
              </a:spcAft>
              <a:buNone/>
            </a:pPr>
            <a:r>
              <a:rPr b="1" lang="en-GB">
                <a:solidFill>
                  <a:schemeClr val="dk1"/>
                </a:solidFill>
              </a:rPr>
              <a:t>The next moment, Della was searching for the stores for Jim’s present. </a:t>
            </a:r>
            <a:endParaRPr b="1">
              <a:solidFill>
                <a:schemeClr val="dk1"/>
              </a:solidFill>
            </a:endParaRPr>
          </a:p>
          <a:p>
            <a:pPr indent="0" lvl="0" marL="0" rtl="0" algn="l">
              <a:spcBef>
                <a:spcPts val="1200"/>
              </a:spcBef>
              <a:spcAft>
                <a:spcPts val="0"/>
              </a:spcAft>
              <a:buNone/>
            </a:pPr>
            <a:r>
              <a:rPr b="1" lang="en-GB">
                <a:solidFill>
                  <a:schemeClr val="dk1"/>
                </a:solidFill>
              </a:rPr>
              <a:t>She found it at last. It surely had been made for Jim and no one else. </a:t>
            </a:r>
            <a:endParaRPr b="1">
              <a:solidFill>
                <a:schemeClr val="dk1"/>
              </a:solidFill>
            </a:endParaRPr>
          </a:p>
          <a:p>
            <a:pPr indent="0" lvl="0" marL="0" rtl="0" algn="l">
              <a:spcBef>
                <a:spcPts val="1200"/>
              </a:spcBef>
              <a:spcAft>
                <a:spcPts val="0"/>
              </a:spcAft>
              <a:buNone/>
            </a:pPr>
            <a:r>
              <a:rPr b="1" lang="en-GB">
                <a:solidFill>
                  <a:schemeClr val="dk1"/>
                </a:solidFill>
              </a:rPr>
              <a:t>It was a </a:t>
            </a:r>
            <a:r>
              <a:rPr b="1" lang="en-GB" sz="1600" u="sng">
                <a:solidFill>
                  <a:srgbClr val="CC0000"/>
                </a:solidFill>
              </a:rPr>
              <a:t>platinum fob chain</a:t>
            </a:r>
            <a:r>
              <a:rPr b="1" lang="en-GB" u="sng">
                <a:solidFill>
                  <a:srgbClr val="CC0000"/>
                </a:solidFill>
              </a:rPr>
              <a:t>.</a:t>
            </a:r>
            <a:endParaRPr b="1" u="sng">
              <a:solidFill>
                <a:srgbClr val="CC0000"/>
              </a:solidFill>
            </a:endParaRPr>
          </a:p>
          <a:p>
            <a:pPr indent="0" lvl="0" marL="0" rtl="0" algn="l">
              <a:spcBef>
                <a:spcPts val="1200"/>
              </a:spcBef>
              <a:spcAft>
                <a:spcPts val="1200"/>
              </a:spcAft>
              <a:buNone/>
            </a:pPr>
            <a:r>
              <a:rPr b="1" lang="en-GB">
                <a:solidFill>
                  <a:schemeClr val="dk1"/>
                </a:solidFill>
              </a:rPr>
              <a:t>It was even worthy of the watch.  </a:t>
            </a: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0"/>
            <a:ext cx="5130900" cy="4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1820"/>
              <a:t>Please, God,  make him think I am still pretty.</a:t>
            </a:r>
            <a:r>
              <a:rPr lang="en-GB" sz="1720"/>
              <a:t> </a:t>
            </a:r>
            <a:endParaRPr sz="1720"/>
          </a:p>
        </p:txBody>
      </p:sp>
      <p:sp>
        <p:nvSpPr>
          <p:cNvPr id="133" name="Google Shape;133;p23"/>
          <p:cNvSpPr txBox="1"/>
          <p:nvPr>
            <p:ph idx="1" type="body"/>
          </p:nvPr>
        </p:nvSpPr>
        <p:spPr>
          <a:xfrm>
            <a:off x="311700" y="402725"/>
            <a:ext cx="6155100" cy="4545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600">
                <a:solidFill>
                  <a:schemeClr val="dk1"/>
                </a:solidFill>
                <a:latin typeface="Times New Roman"/>
                <a:ea typeface="Times New Roman"/>
                <a:cs typeface="Times New Roman"/>
                <a:sym typeface="Times New Roman"/>
              </a:rPr>
              <a:t>After buying the chain Della returned home. She came out of the intoxication.</a:t>
            </a:r>
            <a:endParaRPr sz="16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GB" sz="1600">
                <a:solidFill>
                  <a:schemeClr val="dk1"/>
                </a:solidFill>
                <a:latin typeface="Times New Roman"/>
                <a:ea typeface="Times New Roman"/>
                <a:cs typeface="Times New Roman"/>
                <a:sym typeface="Times New Roman"/>
              </a:rPr>
              <a:t>“She got out her curling irons and lighted the gas and went to work repairing the </a:t>
            </a:r>
            <a:r>
              <a:rPr lang="en-GB" sz="1600">
                <a:solidFill>
                  <a:schemeClr val="dk1"/>
                </a:solidFill>
                <a:latin typeface="Times New Roman"/>
                <a:ea typeface="Times New Roman"/>
                <a:cs typeface="Times New Roman"/>
                <a:sym typeface="Times New Roman"/>
              </a:rPr>
              <a:t>ravages</a:t>
            </a:r>
            <a:r>
              <a:rPr lang="en-GB" sz="1600">
                <a:solidFill>
                  <a:schemeClr val="dk1"/>
                </a:solidFill>
                <a:latin typeface="Times New Roman"/>
                <a:ea typeface="Times New Roman"/>
                <a:cs typeface="Times New Roman"/>
                <a:sym typeface="Times New Roman"/>
              </a:rPr>
              <a:t> made by </a:t>
            </a:r>
            <a:r>
              <a:rPr lang="en-GB" sz="1600">
                <a:solidFill>
                  <a:schemeClr val="dk1"/>
                </a:solidFill>
                <a:latin typeface="Times New Roman"/>
                <a:ea typeface="Times New Roman"/>
                <a:cs typeface="Times New Roman"/>
                <a:sym typeface="Times New Roman"/>
              </a:rPr>
              <a:t>generosity</a:t>
            </a:r>
            <a:r>
              <a:rPr lang="en-GB" sz="1600">
                <a:solidFill>
                  <a:schemeClr val="dk1"/>
                </a:solidFill>
                <a:latin typeface="Times New Roman"/>
                <a:ea typeface="Times New Roman"/>
                <a:cs typeface="Times New Roman"/>
                <a:sym typeface="Times New Roman"/>
              </a:rPr>
              <a:t> added to love.”</a:t>
            </a:r>
            <a:endParaRPr sz="16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GB" sz="1600">
                <a:solidFill>
                  <a:schemeClr val="dk1"/>
                </a:solidFill>
                <a:latin typeface="Times New Roman"/>
                <a:ea typeface="Times New Roman"/>
                <a:cs typeface="Times New Roman"/>
                <a:sym typeface="Times New Roman"/>
              </a:rPr>
              <a:t>Which is always a </a:t>
            </a:r>
            <a:r>
              <a:rPr lang="en-GB" sz="1600">
                <a:solidFill>
                  <a:schemeClr val="dk1"/>
                </a:solidFill>
                <a:latin typeface="Times New Roman"/>
                <a:ea typeface="Times New Roman"/>
                <a:cs typeface="Times New Roman"/>
                <a:sym typeface="Times New Roman"/>
              </a:rPr>
              <a:t>tremendous</a:t>
            </a:r>
            <a:r>
              <a:rPr lang="en-GB" sz="1600">
                <a:solidFill>
                  <a:schemeClr val="dk1"/>
                </a:solidFill>
                <a:latin typeface="Times New Roman"/>
                <a:ea typeface="Times New Roman"/>
                <a:cs typeface="Times New Roman"/>
                <a:sym typeface="Times New Roman"/>
              </a:rPr>
              <a:t> task, dear friends- a mammoth task. </a:t>
            </a:r>
            <a:endParaRPr sz="16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GB" sz="1600">
                <a:solidFill>
                  <a:schemeClr val="dk1"/>
                </a:solidFill>
                <a:latin typeface="Times New Roman"/>
                <a:ea typeface="Times New Roman"/>
                <a:cs typeface="Times New Roman"/>
                <a:sym typeface="Times New Roman"/>
              </a:rPr>
              <a:t>She was looking wonderfully like a truant school boy. </a:t>
            </a:r>
            <a:endParaRPr sz="16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GB" sz="1600">
                <a:solidFill>
                  <a:schemeClr val="dk1"/>
                </a:solidFill>
                <a:latin typeface="Times New Roman"/>
                <a:ea typeface="Times New Roman"/>
                <a:cs typeface="Times New Roman"/>
                <a:sym typeface="Times New Roman"/>
              </a:rPr>
              <a:t>She looked at her reflection carefully and critically. </a:t>
            </a:r>
            <a:endParaRPr sz="16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lang="en-GB" sz="1600">
                <a:solidFill>
                  <a:schemeClr val="dk1"/>
                </a:solidFill>
                <a:latin typeface="Times New Roman"/>
                <a:ea typeface="Times New Roman"/>
                <a:cs typeface="Times New Roman"/>
                <a:sym typeface="Times New Roman"/>
              </a:rPr>
              <a:t>At seven o’clock the coffee was made and the frying pan was on the back of the stove. </a:t>
            </a:r>
            <a:endParaRPr sz="1600">
              <a:solidFill>
                <a:schemeClr val="dk1"/>
              </a:solidFill>
              <a:latin typeface="Times New Roman"/>
              <a:ea typeface="Times New Roman"/>
              <a:cs typeface="Times New Roman"/>
              <a:sym typeface="Times New Roman"/>
            </a:endParaRPr>
          </a:p>
          <a:p>
            <a:pPr indent="0" lvl="0" marL="0" rtl="0" algn="just">
              <a:spcBef>
                <a:spcPts val="1200"/>
              </a:spcBef>
              <a:spcAft>
                <a:spcPts val="1200"/>
              </a:spcAft>
              <a:buNone/>
            </a:pPr>
            <a:r>
              <a:rPr lang="en-GB" sz="1600">
                <a:solidFill>
                  <a:schemeClr val="dk1"/>
                </a:solidFill>
                <a:latin typeface="Times New Roman"/>
                <a:ea typeface="Times New Roman"/>
                <a:cs typeface="Times New Roman"/>
                <a:sym typeface="Times New Roman"/>
              </a:rPr>
              <a:t>Della had the habit of saying little prayers about the simplest everyday things and now she </a:t>
            </a:r>
            <a:r>
              <a:rPr lang="en-GB" sz="1600">
                <a:solidFill>
                  <a:schemeClr val="dk1"/>
                </a:solidFill>
                <a:latin typeface="Times New Roman"/>
                <a:ea typeface="Times New Roman"/>
                <a:cs typeface="Times New Roman"/>
                <a:sym typeface="Times New Roman"/>
              </a:rPr>
              <a:t>whispered</a:t>
            </a:r>
            <a:r>
              <a:rPr lang="en-GB" sz="1600">
                <a:solidFill>
                  <a:schemeClr val="dk1"/>
                </a:solidFill>
                <a:latin typeface="Times New Roman"/>
                <a:ea typeface="Times New Roman"/>
                <a:cs typeface="Times New Roman"/>
                <a:sym typeface="Times New Roman"/>
              </a:rPr>
              <a:t>, </a:t>
            </a:r>
            <a:r>
              <a:rPr lang="en-GB" sz="658">
                <a:solidFill>
                  <a:schemeClr val="dk1"/>
                </a:solidFill>
                <a:latin typeface="Times New Roman"/>
                <a:ea typeface="Times New Roman"/>
                <a:cs typeface="Times New Roman"/>
                <a:sym typeface="Times New Roman"/>
              </a:rPr>
              <a:t>“</a:t>
            </a:r>
            <a:r>
              <a:rPr b="1" lang="en-GB" sz="1378">
                <a:solidFill>
                  <a:schemeClr val="dk1"/>
                </a:solidFill>
              </a:rPr>
              <a:t>Please, God,  make him think I am still pretty. </a:t>
            </a:r>
            <a:endParaRPr b="1" sz="858">
              <a:solidFill>
                <a:schemeClr val="dk1"/>
              </a:solidFill>
              <a:latin typeface="Times New Roman"/>
              <a:ea typeface="Times New Roman"/>
              <a:cs typeface="Times New Roman"/>
              <a:sym typeface="Times New Roman"/>
            </a:endParaRPr>
          </a:p>
        </p:txBody>
      </p:sp>
      <p:sp>
        <p:nvSpPr>
          <p:cNvPr id="134" name="Google Shape;134;p23"/>
          <p:cNvSpPr txBox="1"/>
          <p:nvPr>
            <p:ph idx="2" type="body"/>
          </p:nvPr>
        </p:nvSpPr>
        <p:spPr>
          <a:xfrm>
            <a:off x="6708425" y="138075"/>
            <a:ext cx="2382000" cy="4809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GB">
                <a:solidFill>
                  <a:schemeClr val="dk1"/>
                </a:solidFill>
                <a:latin typeface="Times New Roman"/>
                <a:ea typeface="Times New Roman"/>
                <a:cs typeface="Times New Roman"/>
                <a:sym typeface="Times New Roman"/>
              </a:rPr>
              <a:t>ravage: (v) </a:t>
            </a:r>
            <a:r>
              <a:rPr lang="en-GB">
                <a:solidFill>
                  <a:schemeClr val="dk1"/>
                </a:solidFill>
                <a:latin typeface="Times New Roman"/>
                <a:ea typeface="Times New Roman"/>
                <a:cs typeface="Times New Roman"/>
                <a:sym typeface="Times New Roman"/>
              </a:rPr>
              <a:t> to cause great damage to something</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GB">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Clr>
                <a:schemeClr val="dk1"/>
              </a:buClr>
              <a:buSzPct val="78571"/>
              <a:buFont typeface="Arial"/>
              <a:buNone/>
            </a:pPr>
            <a:r>
              <a:rPr lang="en-GB">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00" y="138075"/>
            <a:ext cx="4440600" cy="425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lang="en-GB" sz="2270">
                <a:solidFill>
                  <a:srgbClr val="980000"/>
                </a:solidFill>
                <a:highlight>
                  <a:srgbClr val="FFFFFF"/>
                </a:highlight>
                <a:latin typeface="Times New Roman"/>
                <a:ea typeface="Times New Roman"/>
                <a:cs typeface="Times New Roman"/>
                <a:sym typeface="Times New Roman"/>
              </a:rPr>
              <a:t>My hair grows awfully fast.</a:t>
            </a:r>
            <a:endParaRPr sz="3620">
              <a:solidFill>
                <a:srgbClr val="980000"/>
              </a:solidFill>
            </a:endParaRPr>
          </a:p>
        </p:txBody>
      </p:sp>
      <p:sp>
        <p:nvSpPr>
          <p:cNvPr id="140" name="Google Shape;140;p24"/>
          <p:cNvSpPr txBox="1"/>
          <p:nvPr>
            <p:ph idx="1" type="body"/>
          </p:nvPr>
        </p:nvSpPr>
        <p:spPr>
          <a:xfrm>
            <a:off x="311700" y="690400"/>
            <a:ext cx="4947000" cy="4314900"/>
          </a:xfrm>
          <a:prstGeom prst="rect">
            <a:avLst/>
          </a:prstGeom>
          <a:solidFill>
            <a:schemeClr val="lt1"/>
          </a:solidFill>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b="1" lang="en-GB" sz="1500">
                <a:solidFill>
                  <a:schemeClr val="dk1"/>
                </a:solidFill>
                <a:highlight>
                  <a:srgbClr val="FFFFFF"/>
                </a:highlight>
                <a:latin typeface="Times New Roman"/>
                <a:ea typeface="Times New Roman"/>
                <a:cs typeface="Times New Roman"/>
                <a:sym typeface="Times New Roman"/>
              </a:rPr>
              <a:t>Jim stopped inside the door, as immovable as a setter at the scent of quail. His eyes were fixed upon Della, and there was an expression in them that she could not read, and it terrified her. It was not anger, nor surprise, nor disapproval, nor horror, nor any of the sentiments that she had been prepared for. </a:t>
            </a:r>
            <a:r>
              <a:rPr b="1" lang="en-GB" sz="1500">
                <a:solidFill>
                  <a:schemeClr val="dk1"/>
                </a:solidFill>
                <a:highlight>
                  <a:schemeClr val="lt1"/>
                </a:highlight>
                <a:latin typeface="Times New Roman"/>
                <a:ea typeface="Times New Roman"/>
                <a:cs typeface="Times New Roman"/>
                <a:sym typeface="Times New Roman"/>
              </a:rPr>
              <a:t>He simply stared at her fixedly with that peculiar expression on his face.</a:t>
            </a:r>
            <a:endParaRPr b="1" sz="15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1500">
              <a:solidFill>
                <a:schemeClr val="dk1"/>
              </a:solidFill>
              <a:highlight>
                <a:srgbClr val="FFF9C0"/>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GB" sz="1500">
                <a:solidFill>
                  <a:schemeClr val="dk1"/>
                </a:solidFill>
                <a:highlight>
                  <a:srgbClr val="FFFFFF"/>
                </a:highlight>
                <a:latin typeface="Times New Roman"/>
                <a:ea typeface="Times New Roman"/>
                <a:cs typeface="Times New Roman"/>
                <a:sym typeface="Times New Roman"/>
              </a:rPr>
              <a:t>“Jim, darling,” she cried, “don't look at me that way. I had my hair cut off and sold it because I couldn't have lived through Christmas without giving you a present. It'll grow out again—you won't mind, will you? I just had to do it. My hair grows awfully fast. Say ‘Merry Christmas!’ Jim, and let's be happy. You don't know what a nice—what a beautiful, nice gift I've got for you.”</a:t>
            </a:r>
            <a:endParaRPr b="1" sz="15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1200"/>
              </a:spcAft>
              <a:buNone/>
            </a:pPr>
            <a:r>
              <a:t/>
            </a:r>
            <a:endParaRPr sz="1600">
              <a:solidFill>
                <a:schemeClr val="dk1"/>
              </a:solidFill>
            </a:endParaRPr>
          </a:p>
        </p:txBody>
      </p:sp>
      <p:sp>
        <p:nvSpPr>
          <p:cNvPr id="141" name="Google Shape;141;p24"/>
          <p:cNvSpPr txBox="1"/>
          <p:nvPr>
            <p:ph idx="2" type="body"/>
          </p:nvPr>
        </p:nvSpPr>
        <p:spPr>
          <a:xfrm>
            <a:off x="5327600" y="195625"/>
            <a:ext cx="3504600" cy="4740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t/>
            </a:r>
            <a:endParaRPr b="1" sz="1500"/>
          </a:p>
          <a:p>
            <a:pPr indent="0" lvl="0" marL="0" rtl="0" algn="l">
              <a:spcBef>
                <a:spcPts val="1200"/>
              </a:spcBef>
              <a:spcAft>
                <a:spcPts val="0"/>
              </a:spcAft>
              <a:buNone/>
            </a:pPr>
            <a:r>
              <a:rPr b="1" lang="en-GB" sz="1500"/>
              <a:t>google images</a:t>
            </a:r>
            <a:endParaRPr b="1" sz="1500"/>
          </a:p>
          <a:p>
            <a:pPr indent="0" lvl="0" marL="0" rtl="0" algn="l">
              <a:spcBef>
                <a:spcPts val="1200"/>
              </a:spcBef>
              <a:spcAft>
                <a:spcPts val="1200"/>
              </a:spcAft>
              <a:buNone/>
            </a:pPr>
            <a:r>
              <a:t/>
            </a:r>
            <a:endParaRPr b="1" sz="1500"/>
          </a:p>
        </p:txBody>
      </p:sp>
      <p:pic>
        <p:nvPicPr>
          <p:cNvPr id="142" name="Google Shape;142;p24"/>
          <p:cNvPicPr preferRelativeResize="0"/>
          <p:nvPr/>
        </p:nvPicPr>
        <p:blipFill>
          <a:blip r:embed="rId3">
            <a:alphaModFix/>
          </a:blip>
          <a:stretch>
            <a:fillRect/>
          </a:stretch>
        </p:blipFill>
        <p:spPr>
          <a:xfrm>
            <a:off x="5455000" y="195625"/>
            <a:ext cx="3504600" cy="395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75325"/>
            <a:ext cx="4260300" cy="5001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78571"/>
              <a:buFont typeface="Arial"/>
              <a:buNone/>
            </a:pPr>
            <a:r>
              <a:t/>
            </a:r>
            <a:endParaRPr b="1" sz="1400">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48" name="Google Shape;148;p25"/>
          <p:cNvSpPr txBox="1"/>
          <p:nvPr>
            <p:ph idx="1" type="body"/>
          </p:nvPr>
        </p:nvSpPr>
        <p:spPr>
          <a:xfrm>
            <a:off x="311700" y="172600"/>
            <a:ext cx="4520700" cy="4729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chemeClr val="dk1"/>
              </a:buClr>
              <a:buSzPct val="46347"/>
              <a:buFont typeface="Arial"/>
              <a:buNone/>
            </a:pPr>
            <a:r>
              <a:rPr b="1" lang="en-GB" sz="2373">
                <a:solidFill>
                  <a:srgbClr val="525150"/>
                </a:solidFill>
                <a:highlight>
                  <a:schemeClr val="lt1"/>
                </a:highlight>
                <a:latin typeface="Times New Roman"/>
                <a:ea typeface="Times New Roman"/>
                <a:cs typeface="Times New Roman"/>
                <a:sym typeface="Times New Roman"/>
              </a:rPr>
              <a:t>“</a:t>
            </a:r>
            <a:r>
              <a:rPr b="1" lang="en-GB" sz="2373">
                <a:solidFill>
                  <a:schemeClr val="dk1"/>
                </a:solidFill>
                <a:highlight>
                  <a:schemeClr val="lt1"/>
                </a:highlight>
                <a:latin typeface="Times New Roman"/>
                <a:ea typeface="Times New Roman"/>
                <a:cs typeface="Times New Roman"/>
                <a:sym typeface="Times New Roman"/>
              </a:rPr>
              <a:t>You've cut off your hair?” asked Jim. </a:t>
            </a:r>
            <a:endParaRPr b="1" sz="2373">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ct val="52002"/>
              <a:buFont typeface="Arial"/>
              <a:buNone/>
            </a:pPr>
            <a:r>
              <a:t/>
            </a:r>
            <a:endParaRPr b="1" sz="2115">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ct val="52002"/>
              <a:buFont typeface="Arial"/>
              <a:buNone/>
            </a:pPr>
            <a:r>
              <a:rPr b="1" lang="en-GB" sz="2115">
                <a:solidFill>
                  <a:schemeClr val="dk1"/>
                </a:solidFill>
                <a:highlight>
                  <a:schemeClr val="lt1"/>
                </a:highlight>
                <a:latin typeface="Times New Roman"/>
                <a:ea typeface="Times New Roman"/>
                <a:cs typeface="Times New Roman"/>
                <a:sym typeface="Times New Roman"/>
              </a:rPr>
              <a:t>“Cut it off and sold it,” said Della. “Don't you like me just as well, anyhow? I'm me without my hair, ain't I?”</a:t>
            </a:r>
            <a:endParaRPr b="1" sz="2115">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ct val="52002"/>
              <a:buFont typeface="Arial"/>
              <a:buNone/>
            </a:pPr>
            <a:r>
              <a:rPr b="1" lang="en-GB" sz="2115">
                <a:solidFill>
                  <a:schemeClr val="dk1"/>
                </a:solidFill>
                <a:highlight>
                  <a:schemeClr val="lt1"/>
                </a:highlight>
                <a:latin typeface="Times New Roman"/>
                <a:ea typeface="Times New Roman"/>
                <a:cs typeface="Times New Roman"/>
                <a:sym typeface="Times New Roman"/>
              </a:rPr>
              <a:t>Jim looked about the room curiously.</a:t>
            </a:r>
            <a:endParaRPr b="1" sz="2115">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ct val="52002"/>
              <a:buFont typeface="Arial"/>
              <a:buNone/>
            </a:pPr>
            <a:r>
              <a:rPr b="1" lang="en-GB" sz="2115">
                <a:solidFill>
                  <a:schemeClr val="dk1"/>
                </a:solidFill>
                <a:highlight>
                  <a:schemeClr val="lt1"/>
                </a:highlight>
                <a:latin typeface="Times New Roman"/>
                <a:ea typeface="Times New Roman"/>
                <a:cs typeface="Times New Roman"/>
                <a:sym typeface="Times New Roman"/>
              </a:rPr>
              <a:t>“You say your hair is gone?” he said, with an air almost of idiocy.</a:t>
            </a:r>
            <a:endParaRPr b="1" sz="2115">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ct val="52002"/>
              <a:buFont typeface="Arial"/>
              <a:buNone/>
            </a:pPr>
            <a:r>
              <a:t/>
            </a:r>
            <a:endParaRPr b="1" sz="2115">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ct val="52002"/>
              <a:buFont typeface="Arial"/>
              <a:buNone/>
            </a:pPr>
            <a:r>
              <a:rPr b="1" lang="en-GB" sz="2115">
                <a:solidFill>
                  <a:schemeClr val="dk1"/>
                </a:solidFill>
                <a:highlight>
                  <a:schemeClr val="lt1"/>
                </a:highlight>
                <a:latin typeface="Times New Roman"/>
                <a:ea typeface="Times New Roman"/>
                <a:cs typeface="Times New Roman"/>
                <a:sym typeface="Times New Roman"/>
              </a:rPr>
              <a:t>“You needn't look for it,” said Della. “It's sold, I tell you—sold and gone, too. It's Christmas Eve, boy. Be good to me, for it went for you. Maybe the hairs of my head were numbered,” she went on with sudden serious sweetness, “but nobody could ever count my love for you. Shall I put the chops on, Jim?”</a:t>
            </a:r>
            <a:endParaRPr b="1" sz="2115">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ct val="73333"/>
              <a:buFont typeface="Arial"/>
              <a:buNone/>
            </a:pPr>
            <a:r>
              <a:t/>
            </a:r>
            <a:endParaRPr b="1" sz="1500"/>
          </a:p>
          <a:p>
            <a:pPr indent="0" lvl="0" marL="0" rtl="0" algn="l">
              <a:spcBef>
                <a:spcPts val="1200"/>
              </a:spcBef>
              <a:spcAft>
                <a:spcPts val="1200"/>
              </a:spcAft>
              <a:buNone/>
            </a:pPr>
            <a:r>
              <a:t/>
            </a:r>
            <a:endParaRPr/>
          </a:p>
        </p:txBody>
      </p:sp>
      <p:sp>
        <p:nvSpPr>
          <p:cNvPr id="149" name="Google Shape;149;p25"/>
          <p:cNvSpPr txBox="1"/>
          <p:nvPr>
            <p:ph idx="2" type="body"/>
          </p:nvPr>
        </p:nvSpPr>
        <p:spPr>
          <a:xfrm>
            <a:off x="4832400" y="172600"/>
            <a:ext cx="3999900" cy="4396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1200"/>
              </a:spcBef>
              <a:spcAft>
                <a:spcPts val="0"/>
              </a:spcAft>
              <a:buClr>
                <a:schemeClr val="dk1"/>
              </a:buClr>
              <a:buSzPct val="78571"/>
              <a:buFont typeface="Arial"/>
              <a:buNone/>
            </a:pPr>
            <a:r>
              <a:rPr lang="en-GB">
                <a:solidFill>
                  <a:schemeClr val="dk1"/>
                </a:solidFill>
                <a:latin typeface="Times New Roman"/>
                <a:ea typeface="Times New Roman"/>
                <a:cs typeface="Times New Roman"/>
                <a:sym typeface="Times New Roman"/>
              </a:rPr>
              <a:t>          </a:t>
            </a:r>
            <a:r>
              <a:rPr lang="en-GB">
                <a:solidFill>
                  <a:schemeClr val="dk1"/>
                </a:solidFill>
                <a:latin typeface="Times New Roman"/>
                <a:ea typeface="Times New Roman"/>
                <a:cs typeface="Times New Roman"/>
                <a:sym typeface="Times New Roman"/>
              </a:rPr>
              <a:t>google images</a:t>
            </a:r>
            <a:endParaRPr>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150" name="Google Shape;150;p25"/>
          <p:cNvPicPr preferRelativeResize="0"/>
          <p:nvPr/>
        </p:nvPicPr>
        <p:blipFill>
          <a:blip r:embed="rId3">
            <a:alphaModFix/>
          </a:blip>
          <a:stretch>
            <a:fillRect/>
          </a:stretch>
        </p:blipFill>
        <p:spPr>
          <a:xfrm>
            <a:off x="5275500" y="75325"/>
            <a:ext cx="3688225" cy="3688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69050"/>
            <a:ext cx="4260300" cy="3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520"/>
              <a:t>They show each other their Christmas Gifts</a:t>
            </a:r>
            <a:endParaRPr b="1" sz="1520"/>
          </a:p>
        </p:txBody>
      </p:sp>
      <p:sp>
        <p:nvSpPr>
          <p:cNvPr id="156" name="Google Shape;156;p26"/>
          <p:cNvSpPr txBox="1"/>
          <p:nvPr>
            <p:ph idx="1" type="body"/>
          </p:nvPr>
        </p:nvSpPr>
        <p:spPr>
          <a:xfrm>
            <a:off x="311700" y="471775"/>
            <a:ext cx="4992900" cy="46026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en-GB" sz="1300">
                <a:solidFill>
                  <a:schemeClr val="dk1"/>
                </a:solidFill>
                <a:highlight>
                  <a:srgbClr val="FFFFFF"/>
                </a:highlight>
                <a:latin typeface="Times New Roman"/>
                <a:ea typeface="Times New Roman"/>
                <a:cs typeface="Times New Roman"/>
                <a:sym typeface="Times New Roman"/>
              </a:rPr>
              <a:t>Jim drew a package from his overcoat pocket and threw it upon the table.</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rPr lang="en-GB" sz="1300">
                <a:solidFill>
                  <a:schemeClr val="dk1"/>
                </a:solidFill>
                <a:highlight>
                  <a:srgbClr val="FFFFFF"/>
                </a:highlight>
                <a:latin typeface="Times New Roman"/>
                <a:ea typeface="Times New Roman"/>
                <a:cs typeface="Times New Roman"/>
                <a:sym typeface="Times New Roman"/>
              </a:rPr>
              <a:t>“Don't make any mistake, Dell,” he said, “about me. I don't think there's anything in the way of a haircut or a shave or a shampoo that could make me like my girl any less. But if you'll unwrap that package you may see why you had me going a while at first.”</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rPr lang="en-GB" sz="1300">
                <a:solidFill>
                  <a:schemeClr val="dk1"/>
                </a:solidFill>
                <a:highlight>
                  <a:srgbClr val="FFFFFF"/>
                </a:highlight>
                <a:latin typeface="Times New Roman"/>
                <a:ea typeface="Times New Roman"/>
                <a:cs typeface="Times New Roman"/>
                <a:sym typeface="Times New Roman"/>
              </a:rPr>
              <a:t>White fingers and nimble tore at the string and paper. </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rPr lang="en-GB" sz="1300">
                <a:solidFill>
                  <a:schemeClr val="dk1"/>
                </a:solidFill>
                <a:highlight>
                  <a:schemeClr val="lt1"/>
                </a:highlight>
                <a:latin typeface="Times New Roman"/>
                <a:ea typeface="Times New Roman"/>
                <a:cs typeface="Times New Roman"/>
                <a:sym typeface="Times New Roman"/>
              </a:rPr>
              <a:t>For there lay </a:t>
            </a:r>
            <a:r>
              <a:rPr b="1" lang="en-GB" sz="1500">
                <a:solidFill>
                  <a:schemeClr val="dk1"/>
                </a:solidFill>
                <a:highlight>
                  <a:schemeClr val="lt1"/>
                </a:highlight>
                <a:latin typeface="Times New Roman"/>
                <a:ea typeface="Times New Roman"/>
                <a:cs typeface="Times New Roman"/>
                <a:sym typeface="Times New Roman"/>
              </a:rPr>
              <a:t>The Combs—the set of combs,</a:t>
            </a:r>
            <a:r>
              <a:rPr lang="en-GB" sz="1300">
                <a:solidFill>
                  <a:schemeClr val="dk1"/>
                </a:solidFill>
                <a:highlight>
                  <a:schemeClr val="lt1"/>
                </a:highlight>
                <a:latin typeface="Times New Roman"/>
                <a:ea typeface="Times New Roman"/>
                <a:cs typeface="Times New Roman"/>
                <a:sym typeface="Times New Roman"/>
              </a:rPr>
              <a:t> side and back, that Della had worshipped long in a Broadway window. </a:t>
            </a:r>
            <a:r>
              <a:rPr lang="en-GB" sz="1300">
                <a:solidFill>
                  <a:schemeClr val="dk1"/>
                </a:solidFill>
                <a:highlight>
                  <a:srgbClr val="FFFFFF"/>
                </a:highlight>
                <a:latin typeface="Times New Roman"/>
                <a:ea typeface="Times New Roman"/>
                <a:cs typeface="Times New Roman"/>
                <a:sym typeface="Times New Roman"/>
              </a:rPr>
              <a:t>Beautiful combs, pure tortoise shell, </a:t>
            </a:r>
            <a:r>
              <a:rPr b="1" lang="en-GB" sz="1500">
                <a:solidFill>
                  <a:schemeClr val="dk1"/>
                </a:solidFill>
                <a:highlight>
                  <a:srgbClr val="FFFFFF"/>
                </a:highlight>
                <a:latin typeface="Times New Roman"/>
                <a:ea typeface="Times New Roman"/>
                <a:cs typeface="Times New Roman"/>
                <a:sym typeface="Times New Roman"/>
              </a:rPr>
              <a:t>with jewelled rims</a:t>
            </a:r>
            <a:r>
              <a:rPr lang="en-GB" sz="1300">
                <a:solidFill>
                  <a:schemeClr val="dk1"/>
                </a:solidFill>
                <a:highlight>
                  <a:srgbClr val="FFFFFF"/>
                </a:highlight>
                <a:latin typeface="Times New Roman"/>
                <a:ea typeface="Times New Roman"/>
                <a:cs typeface="Times New Roman"/>
                <a:sym typeface="Times New Roman"/>
              </a:rPr>
              <a:t>—just the shade to wear in the beautiful vanished hair. They were expensive combs, she knew, and her heart had simply craved and yearned over them without the least hope of possession.</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None/>
            </a:pPr>
            <a:r>
              <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lang="en-GB" sz="1300">
                <a:solidFill>
                  <a:schemeClr val="dk1"/>
                </a:solidFill>
                <a:highlight>
                  <a:srgbClr val="FFFFFF"/>
                </a:highlight>
                <a:latin typeface="Times New Roman"/>
                <a:ea typeface="Times New Roman"/>
                <a:cs typeface="Times New Roman"/>
                <a:sym typeface="Times New Roman"/>
              </a:rPr>
              <a:t>But she hugged them to her bosom, and at length she was able to look up with dim eyes and a smile and say: “My hair grows so fast, Jim!”</a:t>
            </a:r>
            <a:endParaRPr sz="1300">
              <a:solidFill>
                <a:schemeClr val="dk1"/>
              </a:solidFill>
              <a:highlight>
                <a:srgbClr val="FFFFFF"/>
              </a:highlight>
              <a:latin typeface="Times New Roman"/>
              <a:ea typeface="Times New Roman"/>
              <a:cs typeface="Times New Roman"/>
              <a:sym typeface="Times New Roman"/>
            </a:endParaRPr>
          </a:p>
          <a:p>
            <a:pPr indent="0" lvl="0" marL="0" rtl="0" algn="just">
              <a:spcBef>
                <a:spcPts val="0"/>
              </a:spcBef>
              <a:spcAft>
                <a:spcPts val="1200"/>
              </a:spcAft>
              <a:buNone/>
            </a:pPr>
            <a:r>
              <a:t/>
            </a:r>
            <a:endParaRPr>
              <a:solidFill>
                <a:schemeClr val="dk1"/>
              </a:solidFill>
            </a:endParaRPr>
          </a:p>
        </p:txBody>
      </p:sp>
      <p:sp>
        <p:nvSpPr>
          <p:cNvPr id="157" name="Google Shape;157;p26"/>
          <p:cNvSpPr txBox="1"/>
          <p:nvPr>
            <p:ph idx="2" type="body"/>
          </p:nvPr>
        </p:nvSpPr>
        <p:spPr>
          <a:xfrm>
            <a:off x="5891425" y="184100"/>
            <a:ext cx="3129900" cy="47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lang="en-GB">
                <a:solidFill>
                  <a:schemeClr val="dk1"/>
                </a:solidFill>
              </a:rPr>
              <a:t>Google images</a:t>
            </a:r>
            <a:endParaRPr>
              <a:solidFill>
                <a:schemeClr val="dk1"/>
              </a:solidFill>
            </a:endParaRPr>
          </a:p>
        </p:txBody>
      </p:sp>
      <p:pic>
        <p:nvPicPr>
          <p:cNvPr id="158" name="Google Shape;158;p26"/>
          <p:cNvPicPr preferRelativeResize="0"/>
          <p:nvPr/>
        </p:nvPicPr>
        <p:blipFill>
          <a:blip r:embed="rId3">
            <a:alphaModFix/>
          </a:blip>
          <a:stretch>
            <a:fillRect/>
          </a:stretch>
        </p:blipFill>
        <p:spPr>
          <a:xfrm>
            <a:off x="5362125" y="184100"/>
            <a:ext cx="3781875" cy="365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80550"/>
            <a:ext cx="3278400" cy="529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Platinum Fob Chain </a:t>
            </a:r>
            <a:endParaRPr/>
          </a:p>
        </p:txBody>
      </p:sp>
      <p:sp>
        <p:nvSpPr>
          <p:cNvPr id="164" name="Google Shape;164;p27"/>
          <p:cNvSpPr txBox="1"/>
          <p:nvPr>
            <p:ph idx="1" type="body"/>
          </p:nvPr>
        </p:nvSpPr>
        <p:spPr>
          <a:xfrm>
            <a:off x="311700" y="609750"/>
            <a:ext cx="5177100" cy="4314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GB" sz="1500">
                <a:solidFill>
                  <a:schemeClr val="dk1"/>
                </a:solidFill>
                <a:highlight>
                  <a:schemeClr val="lt1"/>
                </a:highlight>
                <a:latin typeface="Times New Roman"/>
                <a:ea typeface="Times New Roman"/>
                <a:cs typeface="Times New Roman"/>
                <a:sym typeface="Times New Roman"/>
              </a:rPr>
              <a:t>Jim had not yet seen his beautiful present. She held it out to him eagerly upon her open palm. The dull precious metal seemed to flash with a reflection of her bright and ardent spirit.</a:t>
            </a:r>
            <a:endParaRPr b="1" sz="15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15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GB" sz="1700">
                <a:solidFill>
                  <a:schemeClr val="dk1"/>
                </a:solidFill>
                <a:highlight>
                  <a:schemeClr val="lt1"/>
                </a:highlight>
                <a:latin typeface="Times New Roman"/>
                <a:ea typeface="Times New Roman"/>
                <a:cs typeface="Times New Roman"/>
                <a:sym typeface="Times New Roman"/>
              </a:rPr>
              <a:t>(It was a Platinum fob chain) </a:t>
            </a:r>
            <a:endParaRPr b="1" sz="17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15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GB" sz="1300">
                <a:solidFill>
                  <a:schemeClr val="dk1"/>
                </a:solidFill>
                <a:highlight>
                  <a:schemeClr val="lt1"/>
                </a:highlight>
                <a:latin typeface="Times New Roman"/>
                <a:ea typeface="Times New Roman"/>
                <a:cs typeface="Times New Roman"/>
                <a:sym typeface="Times New Roman"/>
              </a:rPr>
              <a:t>“Isn't it a dandy, Jim? I hunted all over town to find it. You'll have to look at the time a hundred times a day now. Give me your watch. I want to see how it looks on it.”</a:t>
            </a:r>
            <a:endParaRPr b="1" sz="13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13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GB" sz="1300">
                <a:solidFill>
                  <a:schemeClr val="dk1"/>
                </a:solidFill>
                <a:highlight>
                  <a:schemeClr val="lt1"/>
                </a:highlight>
                <a:latin typeface="Times New Roman"/>
                <a:ea typeface="Times New Roman"/>
                <a:cs typeface="Times New Roman"/>
                <a:sym typeface="Times New Roman"/>
              </a:rPr>
              <a:t>Instead of obeying, Jim tumbled down on the couch and put his hands under the back of his head and smiled.</a:t>
            </a:r>
            <a:endParaRPr b="1" sz="13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b="1" sz="13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GB" sz="1300">
                <a:solidFill>
                  <a:schemeClr val="dk1"/>
                </a:solidFill>
                <a:highlight>
                  <a:schemeClr val="lt1"/>
                </a:highlight>
                <a:latin typeface="Times New Roman"/>
                <a:ea typeface="Times New Roman"/>
                <a:cs typeface="Times New Roman"/>
                <a:sym typeface="Times New Roman"/>
              </a:rPr>
              <a:t>“Dell,” said he, “let's put our Christmas presents away and keep ’em a while. They're too nice to use just at present. I sold the watch to get the money to buy your combs. And now suppose you put the chops on.”</a:t>
            </a:r>
            <a:endParaRPr b="1" sz="1300">
              <a:solidFill>
                <a:schemeClr val="dk1"/>
              </a:solidFill>
              <a:highlight>
                <a:schemeClr val="lt1"/>
              </a:highlight>
              <a:latin typeface="Times New Roman"/>
              <a:ea typeface="Times New Roman"/>
              <a:cs typeface="Times New Roman"/>
              <a:sym typeface="Times New Roman"/>
            </a:endParaRPr>
          </a:p>
          <a:p>
            <a:pPr indent="0" lvl="0" marL="0" rtl="0" algn="just">
              <a:spcBef>
                <a:spcPts val="0"/>
              </a:spcBef>
              <a:spcAft>
                <a:spcPts val="1200"/>
              </a:spcAft>
              <a:buNone/>
            </a:pPr>
            <a:r>
              <a:t/>
            </a:r>
            <a:endParaRPr b="1"/>
          </a:p>
        </p:txBody>
      </p:sp>
      <p:sp>
        <p:nvSpPr>
          <p:cNvPr id="165" name="Google Shape;165;p27"/>
          <p:cNvSpPr txBox="1"/>
          <p:nvPr>
            <p:ph idx="2" type="body"/>
          </p:nvPr>
        </p:nvSpPr>
        <p:spPr>
          <a:xfrm>
            <a:off x="5937475" y="368225"/>
            <a:ext cx="3095400" cy="455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google images </a:t>
            </a:r>
            <a:endParaRPr/>
          </a:p>
        </p:txBody>
      </p:sp>
      <p:pic>
        <p:nvPicPr>
          <p:cNvPr id="166" name="Google Shape;166;p27"/>
          <p:cNvPicPr preferRelativeResize="0"/>
          <p:nvPr/>
        </p:nvPicPr>
        <p:blipFill>
          <a:blip r:embed="rId3">
            <a:alphaModFix/>
          </a:blip>
          <a:stretch>
            <a:fillRect/>
          </a:stretch>
        </p:blipFill>
        <p:spPr>
          <a:xfrm>
            <a:off x="5684325" y="793975"/>
            <a:ext cx="3348450" cy="3336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103550" y="184100"/>
            <a:ext cx="8728800" cy="586800"/>
          </a:xfrm>
          <a:prstGeom prst="rect">
            <a:avLst/>
          </a:prstGeom>
        </p:spPr>
        <p:txBody>
          <a:bodyPr anchorCtr="0" anchor="t" bIns="91425" lIns="91425" spcFirstLastPara="1" rIns="91425" wrap="square" tIns="91425">
            <a:normAutofit fontScale="90000"/>
          </a:bodyPr>
          <a:lstStyle/>
          <a:p>
            <a:pPr indent="0" lvl="0" marL="0" rtl="0" algn="just">
              <a:lnSpc>
                <a:spcPct val="115000"/>
              </a:lnSpc>
              <a:spcBef>
                <a:spcPts val="0"/>
              </a:spcBef>
              <a:spcAft>
                <a:spcPts val="1200"/>
              </a:spcAft>
              <a:buClr>
                <a:schemeClr val="dk1"/>
              </a:buClr>
              <a:buSzPct val="64705"/>
              <a:buFont typeface="Arial"/>
              <a:buNone/>
            </a:pPr>
            <a:r>
              <a:rPr b="1" lang="en-GB" sz="1700">
                <a:highlight>
                  <a:srgbClr val="FFFFFF"/>
                </a:highlight>
                <a:latin typeface="Times New Roman"/>
                <a:ea typeface="Times New Roman"/>
                <a:cs typeface="Times New Roman"/>
                <a:sym typeface="Times New Roman"/>
              </a:rPr>
              <a:t>T</a:t>
            </a:r>
            <a:r>
              <a:rPr b="1" lang="en-GB" sz="1700">
                <a:highlight>
                  <a:srgbClr val="FFFFFF"/>
                </a:highlight>
                <a:latin typeface="Times New Roman"/>
                <a:ea typeface="Times New Roman"/>
                <a:cs typeface="Times New Roman"/>
                <a:sym typeface="Times New Roman"/>
              </a:rPr>
              <a:t>wo foolish children in a flat who most unwisely sacrificed for each other the greatest treasures of their house.</a:t>
            </a:r>
            <a:endParaRPr b="1"/>
          </a:p>
        </p:txBody>
      </p:sp>
      <p:sp>
        <p:nvSpPr>
          <p:cNvPr id="172" name="Google Shape;172;p28"/>
          <p:cNvSpPr txBox="1"/>
          <p:nvPr>
            <p:ph idx="1" type="body"/>
          </p:nvPr>
        </p:nvSpPr>
        <p:spPr>
          <a:xfrm>
            <a:off x="311700" y="770950"/>
            <a:ext cx="4728300" cy="42000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1200"/>
              </a:spcAft>
              <a:buNone/>
            </a:pPr>
            <a:r>
              <a:rPr lang="en-GB" sz="1700">
                <a:solidFill>
                  <a:schemeClr val="dk1"/>
                </a:solidFill>
                <a:highlight>
                  <a:srgbClr val="FFFFFF"/>
                </a:highlight>
                <a:latin typeface="Times New Roman"/>
                <a:ea typeface="Times New Roman"/>
                <a:cs typeface="Times New Roman"/>
                <a:sym typeface="Times New Roman"/>
              </a:rPr>
              <a:t>The magi, as you know, were wise men wonderfully wise men—who brought gifts to the Babe in the manger. They invented the art of giving Christmas presents. Being wise, their gifts were no doubt wise ones, possibly bearing the privilege of exchange in case of duplication. And here I have lamely related to you the uneventful chronicle of </a:t>
            </a:r>
            <a:r>
              <a:rPr b="1" lang="en-GB" sz="1700">
                <a:solidFill>
                  <a:schemeClr val="dk1"/>
                </a:solidFill>
                <a:highlight>
                  <a:srgbClr val="FFFFFF"/>
                </a:highlight>
                <a:latin typeface="Times New Roman"/>
                <a:ea typeface="Times New Roman"/>
                <a:cs typeface="Times New Roman"/>
                <a:sym typeface="Times New Roman"/>
              </a:rPr>
              <a:t>two foolish children in a flat who most unwisely sacrificed for each other the greatest treasures of their house.</a:t>
            </a:r>
            <a:r>
              <a:rPr lang="en-GB" sz="1700">
                <a:solidFill>
                  <a:schemeClr val="dk1"/>
                </a:solidFill>
                <a:highlight>
                  <a:srgbClr val="FFFFFF"/>
                </a:highlight>
                <a:latin typeface="Times New Roman"/>
                <a:ea typeface="Times New Roman"/>
                <a:cs typeface="Times New Roman"/>
                <a:sym typeface="Times New Roman"/>
              </a:rPr>
              <a:t> But in a last word to the wise of these days </a:t>
            </a:r>
            <a:r>
              <a:rPr lang="en-GB" sz="1700">
                <a:solidFill>
                  <a:schemeClr val="dk1"/>
                </a:solidFill>
                <a:highlight>
                  <a:schemeClr val="lt1"/>
                </a:highlight>
                <a:latin typeface="Times New Roman"/>
                <a:ea typeface="Times New Roman"/>
                <a:cs typeface="Times New Roman"/>
                <a:sym typeface="Times New Roman"/>
              </a:rPr>
              <a:t>let it be said that of all who give gifts these two were the wisest. Of all who give and receive gifts, such as they are wisest. Everywhere they are wisest. They are the magi.</a:t>
            </a:r>
            <a:endParaRPr sz="1800">
              <a:solidFill>
                <a:schemeClr val="dk1"/>
              </a:solidFill>
              <a:highlight>
                <a:schemeClr val="lt1"/>
              </a:highlight>
            </a:endParaRPr>
          </a:p>
        </p:txBody>
      </p:sp>
      <p:sp>
        <p:nvSpPr>
          <p:cNvPr id="173" name="Google Shape;173;p28"/>
          <p:cNvSpPr txBox="1"/>
          <p:nvPr>
            <p:ph idx="2" type="body"/>
          </p:nvPr>
        </p:nvSpPr>
        <p:spPr>
          <a:xfrm>
            <a:off x="5293075" y="667400"/>
            <a:ext cx="3539400" cy="43035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78571"/>
              <a:buFont typeface="Arial"/>
              <a:buNone/>
            </a:pPr>
            <a:r>
              <a:rPr lang="en-GB"/>
              <a:t>FarsiNet.Inc (google images)</a:t>
            </a:r>
            <a:endParaRPr/>
          </a:p>
          <a:p>
            <a:pPr indent="0" lvl="0" marL="0" rtl="0" algn="l">
              <a:spcBef>
                <a:spcPts val="1200"/>
              </a:spcBef>
              <a:spcAft>
                <a:spcPts val="1200"/>
              </a:spcAft>
              <a:buNone/>
            </a:pPr>
            <a:r>
              <a:t/>
            </a:r>
            <a:endParaRPr/>
          </a:p>
        </p:txBody>
      </p:sp>
      <p:pic>
        <p:nvPicPr>
          <p:cNvPr id="174" name="Google Shape;174;p28"/>
          <p:cNvPicPr preferRelativeResize="0"/>
          <p:nvPr/>
        </p:nvPicPr>
        <p:blipFill>
          <a:blip r:embed="rId3">
            <a:alphaModFix/>
          </a:blip>
          <a:stretch>
            <a:fillRect/>
          </a:stretch>
        </p:blipFill>
        <p:spPr>
          <a:xfrm>
            <a:off x="5350625" y="667400"/>
            <a:ext cx="3739675" cy="3440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92050"/>
            <a:ext cx="4670700" cy="49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51562"/>
              <a:buNone/>
            </a:pPr>
            <a:r>
              <a:rPr b="1" lang="en-GB" sz="1920">
                <a:solidFill>
                  <a:srgbClr val="980000"/>
                </a:solidFill>
              </a:rPr>
              <a:t>Significance of the Title - The Gift of Magi</a:t>
            </a:r>
            <a:r>
              <a:rPr lang="en-GB" sz="2020"/>
              <a:t> </a:t>
            </a:r>
            <a:endParaRPr sz="2020"/>
          </a:p>
        </p:txBody>
      </p:sp>
      <p:sp>
        <p:nvSpPr>
          <p:cNvPr id="65" name="Google Shape;65;p14"/>
          <p:cNvSpPr txBox="1"/>
          <p:nvPr>
            <p:ph idx="1" type="body"/>
          </p:nvPr>
        </p:nvSpPr>
        <p:spPr>
          <a:xfrm>
            <a:off x="311700" y="793975"/>
            <a:ext cx="4923900" cy="418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The reference of Magi in the title is taken from the Bible.</a:t>
            </a:r>
            <a:endParaRPr>
              <a:solidFill>
                <a:schemeClr val="dk1"/>
              </a:solidFill>
            </a:endParaRPr>
          </a:p>
          <a:p>
            <a:pPr indent="0" lvl="0" marL="0" rtl="0" algn="just">
              <a:spcBef>
                <a:spcPts val="1200"/>
              </a:spcBef>
              <a:spcAft>
                <a:spcPts val="0"/>
              </a:spcAft>
              <a:buNone/>
            </a:pPr>
            <a:r>
              <a:rPr lang="en-GB">
                <a:solidFill>
                  <a:schemeClr val="dk1"/>
                </a:solidFill>
              </a:rPr>
              <a:t>As per the biblical story, Mother Mary and St. Joseph travelled to Bethlehem. They tried to seek refuge in an inn but the </a:t>
            </a:r>
            <a:r>
              <a:rPr lang="en-GB">
                <a:solidFill>
                  <a:schemeClr val="dk1"/>
                </a:solidFill>
              </a:rPr>
              <a:t>innkeeper</a:t>
            </a:r>
            <a:r>
              <a:rPr lang="en-GB">
                <a:solidFill>
                  <a:schemeClr val="dk1"/>
                </a:solidFill>
              </a:rPr>
              <a:t> turned them away. At last they stayed in a barn where Jesus was born and laid in a manger. </a:t>
            </a:r>
            <a:endParaRPr>
              <a:solidFill>
                <a:schemeClr val="dk1"/>
              </a:solidFill>
            </a:endParaRPr>
          </a:p>
          <a:p>
            <a:pPr indent="0" lvl="0" marL="0" rtl="0" algn="just">
              <a:spcBef>
                <a:spcPts val="1200"/>
              </a:spcBef>
              <a:spcAft>
                <a:spcPts val="0"/>
              </a:spcAft>
              <a:buNone/>
            </a:pPr>
            <a:r>
              <a:rPr lang="en-GB">
                <a:solidFill>
                  <a:schemeClr val="dk1"/>
                </a:solidFill>
              </a:rPr>
              <a:t>Jesus took birth in </a:t>
            </a:r>
            <a:r>
              <a:rPr lang="en-GB">
                <a:solidFill>
                  <a:schemeClr val="dk1"/>
                </a:solidFill>
              </a:rPr>
              <a:t>Jerusalem</a:t>
            </a:r>
            <a:r>
              <a:rPr lang="en-GB">
                <a:solidFill>
                  <a:schemeClr val="dk1"/>
                </a:solidFill>
              </a:rPr>
              <a:t>, </a:t>
            </a:r>
            <a:r>
              <a:rPr lang="en-GB">
                <a:solidFill>
                  <a:schemeClr val="dk1"/>
                </a:solidFill>
              </a:rPr>
              <a:t>Israel</a:t>
            </a:r>
            <a:r>
              <a:rPr lang="en-GB">
                <a:solidFill>
                  <a:schemeClr val="dk1"/>
                </a:solidFill>
              </a:rPr>
              <a:t>.  </a:t>
            </a:r>
            <a:endParaRPr>
              <a:solidFill>
                <a:schemeClr val="dk1"/>
              </a:solidFill>
            </a:endParaRPr>
          </a:p>
          <a:p>
            <a:pPr indent="0" lvl="0" marL="0" rtl="0" algn="just">
              <a:spcBef>
                <a:spcPts val="1200"/>
              </a:spcBef>
              <a:spcAft>
                <a:spcPts val="0"/>
              </a:spcAft>
              <a:buClr>
                <a:schemeClr val="dk1"/>
              </a:buClr>
              <a:buSzPts val="1100"/>
              <a:buFont typeface="Arial"/>
              <a:buNone/>
            </a:pPr>
            <a:r>
              <a:rPr lang="en-GB">
                <a:solidFill>
                  <a:schemeClr val="dk1"/>
                </a:solidFill>
              </a:rPr>
              <a:t>	Then the Magi visited them. </a:t>
            </a:r>
            <a:endParaRPr>
              <a:solidFill>
                <a:schemeClr val="dk1"/>
              </a:solidFill>
            </a:endParaRPr>
          </a:p>
          <a:p>
            <a:pPr indent="0" lvl="0" marL="0" rtl="0" algn="l">
              <a:spcBef>
                <a:spcPts val="1200"/>
              </a:spcBef>
              <a:spcAft>
                <a:spcPts val="0"/>
              </a:spcAft>
              <a:buNone/>
            </a:pPr>
            <a:r>
              <a:rPr lang="en-GB">
                <a:solidFill>
                  <a:schemeClr val="dk1"/>
                </a:solidFill>
              </a:rPr>
              <a:t>The Biblical Magi are also known as the Three Wise Men, or The Three Kings who visited the infant Jesus after his birth and gave gifts of gold, frankincense. . </a:t>
            </a:r>
            <a:endParaRPr>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1200"/>
              </a:spcAft>
              <a:buNone/>
            </a:pPr>
            <a:r>
              <a:rPr lang="en-GB"/>
              <a:t> </a:t>
            </a:r>
            <a:endParaRPr/>
          </a:p>
        </p:txBody>
      </p:sp>
      <p:sp>
        <p:nvSpPr>
          <p:cNvPr id="66" name="Google Shape;66;p14"/>
          <p:cNvSpPr txBox="1"/>
          <p:nvPr>
            <p:ph idx="2" type="body"/>
          </p:nvPr>
        </p:nvSpPr>
        <p:spPr>
          <a:xfrm>
            <a:off x="5293075" y="1152475"/>
            <a:ext cx="35391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            FarsiNet.Inc (google images)</a:t>
            </a:r>
            <a:endParaRPr/>
          </a:p>
        </p:txBody>
      </p:sp>
      <p:pic>
        <p:nvPicPr>
          <p:cNvPr id="67" name="Google Shape;67;p14"/>
          <p:cNvPicPr preferRelativeResize="0"/>
          <p:nvPr/>
        </p:nvPicPr>
        <p:blipFill>
          <a:blip r:embed="rId3">
            <a:alphaModFix/>
          </a:blip>
          <a:stretch>
            <a:fillRect/>
          </a:stretch>
        </p:blipFill>
        <p:spPr>
          <a:xfrm>
            <a:off x="5385150" y="1017725"/>
            <a:ext cx="3473100" cy="304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18625"/>
            <a:ext cx="8520600" cy="4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720"/>
              <a:t>One Dollar and Eighty Seven Cents.</a:t>
            </a:r>
            <a:endParaRPr b="1" sz="1720"/>
          </a:p>
        </p:txBody>
      </p:sp>
      <p:sp>
        <p:nvSpPr>
          <p:cNvPr id="73" name="Google Shape;73;p15"/>
          <p:cNvSpPr txBox="1"/>
          <p:nvPr>
            <p:ph idx="1" type="body"/>
          </p:nvPr>
        </p:nvSpPr>
        <p:spPr>
          <a:xfrm>
            <a:off x="311700" y="701925"/>
            <a:ext cx="6051600" cy="422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One dollar and eighty seven cents</a:t>
            </a:r>
            <a:endParaRPr b="1">
              <a:solidFill>
                <a:schemeClr val="dk1"/>
              </a:solidFill>
            </a:endParaRPr>
          </a:p>
          <a:p>
            <a:pPr indent="0" lvl="0" marL="0" rtl="0" algn="l">
              <a:spcBef>
                <a:spcPts val="1200"/>
              </a:spcBef>
              <a:spcAft>
                <a:spcPts val="0"/>
              </a:spcAft>
              <a:buNone/>
            </a:pPr>
            <a:r>
              <a:rPr b="1" lang="en-GB">
                <a:solidFill>
                  <a:schemeClr val="dk1"/>
                </a:solidFill>
              </a:rPr>
              <a:t>Sixty cents were in Pennies.</a:t>
            </a:r>
            <a:endParaRPr b="1">
              <a:solidFill>
                <a:schemeClr val="dk1"/>
              </a:solidFill>
            </a:endParaRPr>
          </a:p>
          <a:p>
            <a:pPr indent="0" lvl="0" marL="0" rtl="0" algn="l">
              <a:spcBef>
                <a:spcPts val="1200"/>
              </a:spcBef>
              <a:spcAft>
                <a:spcPts val="0"/>
              </a:spcAft>
              <a:buNone/>
            </a:pPr>
            <a:r>
              <a:rPr b="1" lang="en-GB">
                <a:solidFill>
                  <a:schemeClr val="dk1"/>
                </a:solidFill>
              </a:rPr>
              <a:t>These pennies were saved  by bulldozing                                            the grocer, the vegetable man and the butcher. </a:t>
            </a:r>
            <a:endParaRPr b="1">
              <a:solidFill>
                <a:schemeClr val="dk1"/>
              </a:solidFill>
            </a:endParaRPr>
          </a:p>
          <a:p>
            <a:pPr indent="0" lvl="0" marL="0" rtl="0" algn="l">
              <a:spcBef>
                <a:spcPts val="1200"/>
              </a:spcBef>
              <a:spcAft>
                <a:spcPts val="0"/>
              </a:spcAft>
              <a:buNone/>
            </a:pPr>
            <a:r>
              <a:rPr b="1" lang="en-GB">
                <a:solidFill>
                  <a:schemeClr val="dk1"/>
                </a:solidFill>
              </a:rPr>
              <a:t>Three times Della counted the money.</a:t>
            </a:r>
            <a:endParaRPr b="1">
              <a:solidFill>
                <a:schemeClr val="dk1"/>
              </a:solidFill>
            </a:endParaRPr>
          </a:p>
          <a:p>
            <a:pPr indent="0" lvl="0" marL="0" rtl="0" algn="l">
              <a:spcBef>
                <a:spcPts val="1200"/>
              </a:spcBef>
              <a:spcAft>
                <a:spcPts val="0"/>
              </a:spcAft>
              <a:buNone/>
            </a:pPr>
            <a:r>
              <a:rPr b="1" lang="en-GB">
                <a:solidFill>
                  <a:schemeClr val="dk1"/>
                </a:solidFill>
              </a:rPr>
              <a:t>The next day is </a:t>
            </a:r>
            <a:r>
              <a:rPr b="1" i="1" lang="en-GB" sz="1700">
                <a:solidFill>
                  <a:srgbClr val="CC0000"/>
                </a:solidFill>
              </a:rPr>
              <a:t>Christmas</a:t>
            </a:r>
            <a:r>
              <a:rPr b="1" lang="en-GB">
                <a:solidFill>
                  <a:srgbClr val="CC0000"/>
                </a:solidFill>
              </a:rPr>
              <a:t>.   </a:t>
            </a:r>
            <a:endParaRPr b="1">
              <a:solidFill>
                <a:srgbClr val="CC0000"/>
              </a:solidFill>
            </a:endParaRPr>
          </a:p>
          <a:p>
            <a:pPr indent="0" lvl="0" marL="0" rtl="0" algn="l">
              <a:spcBef>
                <a:spcPts val="1200"/>
              </a:spcBef>
              <a:spcAft>
                <a:spcPts val="0"/>
              </a:spcAft>
              <a:buNone/>
            </a:pPr>
            <a:r>
              <a:rPr b="1" lang="en-GB" sz="1350">
                <a:solidFill>
                  <a:schemeClr val="dk1"/>
                </a:solidFill>
                <a:highlight>
                  <a:srgbClr val="FFFFFF"/>
                </a:highlight>
              </a:rPr>
              <a:t>Christmas is an annual festival commemorating                                     the birth of Jesus Christ, observed primarily                                             on December 25 as a religious and cultural                                  celebration by billions of people around the world.                     (</a:t>
            </a:r>
            <a:r>
              <a:rPr b="1" lang="en-GB" sz="1350">
                <a:solidFill>
                  <a:schemeClr val="dk1"/>
                </a:solidFill>
                <a:highlight>
                  <a:srgbClr val="FFFFFF"/>
                </a:highlight>
                <a:uFill>
                  <a:noFill/>
                </a:uFill>
                <a:hlinkClick r:id="rId3">
                  <a:extLst>
                    <a:ext uri="{A12FA001-AC4F-418D-AE19-62706E023703}">
                      <ahyp:hlinkClr val="tx"/>
                    </a:ext>
                  </a:extLst>
                </a:hlinkClick>
              </a:rPr>
              <a:t>Wikipedia</a:t>
            </a:r>
            <a:r>
              <a:rPr b="1" lang="en-GB" sz="1700">
                <a:solidFill>
                  <a:schemeClr val="dk1"/>
                </a:solidFill>
              </a:rPr>
              <a:t>)      </a:t>
            </a:r>
            <a:r>
              <a:rPr b="1" lang="en-GB">
                <a:solidFill>
                  <a:schemeClr val="dk1"/>
                </a:solidFill>
              </a:rPr>
              <a:t>  </a:t>
            </a:r>
            <a:r>
              <a:rPr b="1" lang="en-GB"/>
              <a:t>  </a:t>
            </a:r>
            <a:r>
              <a:rPr lang="en-GB"/>
              <a:t>                                                                                                          </a:t>
            </a:r>
            <a:endParaRPr/>
          </a:p>
          <a:p>
            <a:pPr indent="0" lvl="0" marL="0" rtl="0" algn="l">
              <a:spcBef>
                <a:spcPts val="1200"/>
              </a:spcBef>
              <a:spcAft>
                <a:spcPts val="1200"/>
              </a:spcAft>
              <a:buNone/>
            </a:pPr>
            <a:r>
              <a:rPr lang="en-GB"/>
              <a:t>        </a:t>
            </a:r>
            <a:endParaRPr/>
          </a:p>
        </p:txBody>
      </p:sp>
      <p:sp>
        <p:nvSpPr>
          <p:cNvPr id="74" name="Google Shape;74;p15"/>
          <p:cNvSpPr txBox="1"/>
          <p:nvPr>
            <p:ph idx="2" type="body"/>
          </p:nvPr>
        </p:nvSpPr>
        <p:spPr>
          <a:xfrm>
            <a:off x="6673900" y="218625"/>
            <a:ext cx="2158200" cy="43503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GB">
                <a:solidFill>
                  <a:schemeClr val="dk1"/>
                </a:solidFill>
              </a:rPr>
              <a:t>James Dillingham (Jim)</a:t>
            </a:r>
            <a:endParaRPr b="1">
              <a:solidFill>
                <a:schemeClr val="dk1"/>
              </a:solidFill>
            </a:endParaRPr>
          </a:p>
          <a:p>
            <a:pPr indent="0" lvl="0" marL="0" rtl="0" algn="l">
              <a:lnSpc>
                <a:spcPct val="100000"/>
              </a:lnSpc>
              <a:spcBef>
                <a:spcPts val="1200"/>
              </a:spcBef>
              <a:spcAft>
                <a:spcPts val="0"/>
              </a:spcAft>
              <a:buNone/>
            </a:pPr>
            <a:r>
              <a:rPr b="1" lang="en-GB">
                <a:solidFill>
                  <a:schemeClr val="dk1"/>
                </a:solidFill>
              </a:rPr>
              <a:t>Della Dillingham (Della) </a:t>
            </a:r>
            <a:endParaRPr b="1">
              <a:solidFill>
                <a:schemeClr val="dk1"/>
              </a:solidFill>
            </a:endParaRPr>
          </a:p>
          <a:p>
            <a:pPr indent="0" lvl="0" marL="0" rtl="0" algn="l">
              <a:lnSpc>
                <a:spcPct val="100000"/>
              </a:lnSpc>
              <a:spcBef>
                <a:spcPts val="1200"/>
              </a:spcBef>
              <a:spcAft>
                <a:spcPts val="0"/>
              </a:spcAft>
              <a:buNone/>
            </a:pPr>
            <a:r>
              <a:rPr b="1" lang="en-GB">
                <a:solidFill>
                  <a:schemeClr val="dk1"/>
                </a:solidFill>
              </a:rPr>
              <a:t> </a:t>
            </a:r>
            <a:endParaRPr b="1">
              <a:solidFill>
                <a:schemeClr val="dk1"/>
              </a:solidFill>
            </a:endParaRPr>
          </a:p>
          <a:p>
            <a:pPr indent="0" lvl="0" marL="0" rtl="0" algn="l">
              <a:lnSpc>
                <a:spcPct val="100000"/>
              </a:lnSpc>
              <a:spcBef>
                <a:spcPts val="0"/>
              </a:spcBef>
              <a:spcAft>
                <a:spcPts val="0"/>
              </a:spcAft>
              <a:buNone/>
            </a:pPr>
            <a:r>
              <a:t/>
            </a:r>
            <a:endParaRPr b="1">
              <a:solidFill>
                <a:schemeClr val="dk1"/>
              </a:solidFill>
            </a:endParaRPr>
          </a:p>
          <a:p>
            <a:pPr indent="0" lvl="0" marL="0" rtl="0" algn="l">
              <a:lnSpc>
                <a:spcPct val="100000"/>
              </a:lnSpc>
              <a:spcBef>
                <a:spcPts val="0"/>
              </a:spcBef>
              <a:spcAft>
                <a:spcPts val="0"/>
              </a:spcAft>
              <a:buNone/>
            </a:pPr>
            <a:r>
              <a:rPr b="1" lang="en-GB">
                <a:solidFill>
                  <a:schemeClr val="dk1"/>
                </a:solidFill>
              </a:rPr>
              <a:t>American Currency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 </a:t>
            </a:r>
            <a:r>
              <a:rPr b="1" lang="en-GB" sz="1100">
                <a:solidFill>
                  <a:schemeClr val="dk1"/>
                </a:solidFill>
              </a:rPr>
              <a:t>                                                                                                                                                    </a:t>
            </a:r>
            <a:r>
              <a:rPr b="1" lang="en-GB" sz="1300">
                <a:solidFill>
                  <a:schemeClr val="dk1"/>
                </a:solidFill>
              </a:rPr>
              <a:t>100 cents is equal to 1 Dollar</a:t>
            </a:r>
            <a:endParaRPr b="1" sz="1300">
              <a:solidFill>
                <a:schemeClr val="dk1"/>
              </a:solidFill>
            </a:endParaRPr>
          </a:p>
          <a:p>
            <a:pPr indent="0" lvl="0" marL="0" rtl="0" algn="just">
              <a:lnSpc>
                <a:spcPct val="100000"/>
              </a:lnSpc>
              <a:spcBef>
                <a:spcPts val="1200"/>
              </a:spcBef>
              <a:spcAft>
                <a:spcPts val="0"/>
              </a:spcAft>
              <a:buClr>
                <a:schemeClr val="dk1"/>
              </a:buClr>
              <a:buSzPts val="1100"/>
              <a:buFont typeface="Arial"/>
              <a:buNone/>
            </a:pPr>
            <a:r>
              <a:rPr b="1" lang="en-GB" sz="1300">
                <a:solidFill>
                  <a:schemeClr val="dk1"/>
                </a:solidFill>
              </a:rPr>
              <a:t>Penny = 1 Cent</a:t>
            </a:r>
            <a:endParaRPr b="1" sz="1300">
              <a:solidFill>
                <a:schemeClr val="dk1"/>
              </a:solidFill>
            </a:endParaRPr>
          </a:p>
          <a:p>
            <a:pPr indent="0" lvl="0" marL="0" rtl="0" algn="just">
              <a:lnSpc>
                <a:spcPct val="100000"/>
              </a:lnSpc>
              <a:spcBef>
                <a:spcPts val="1200"/>
              </a:spcBef>
              <a:spcAft>
                <a:spcPts val="0"/>
              </a:spcAft>
              <a:buClr>
                <a:schemeClr val="dk1"/>
              </a:buClr>
              <a:buSzPts val="1100"/>
              <a:buFont typeface="Arial"/>
              <a:buNone/>
            </a:pPr>
            <a:r>
              <a:rPr b="1" lang="en-GB" sz="1300">
                <a:solidFill>
                  <a:schemeClr val="dk1"/>
                </a:solidFill>
              </a:rPr>
              <a:t>Nickel = 5 cents</a:t>
            </a:r>
            <a:endParaRPr b="1" sz="1300">
              <a:solidFill>
                <a:schemeClr val="dk1"/>
              </a:solidFill>
            </a:endParaRPr>
          </a:p>
          <a:p>
            <a:pPr indent="0" lvl="0" marL="0" rtl="0" algn="just">
              <a:lnSpc>
                <a:spcPct val="100000"/>
              </a:lnSpc>
              <a:spcBef>
                <a:spcPts val="1200"/>
              </a:spcBef>
              <a:spcAft>
                <a:spcPts val="0"/>
              </a:spcAft>
              <a:buClr>
                <a:schemeClr val="dk1"/>
              </a:buClr>
              <a:buSzPts val="1100"/>
              <a:buFont typeface="Arial"/>
              <a:buNone/>
            </a:pPr>
            <a:r>
              <a:rPr b="1" lang="en-GB" sz="1300">
                <a:solidFill>
                  <a:schemeClr val="dk1"/>
                </a:solidFill>
              </a:rPr>
              <a:t>Dime = 10 Cents</a:t>
            </a:r>
            <a:endParaRPr b="1" sz="1300">
              <a:solidFill>
                <a:schemeClr val="dk1"/>
              </a:solidFill>
            </a:endParaRPr>
          </a:p>
          <a:p>
            <a:pPr indent="0" lvl="0" marL="0" rtl="0" algn="just">
              <a:lnSpc>
                <a:spcPct val="100000"/>
              </a:lnSpc>
              <a:spcBef>
                <a:spcPts val="1200"/>
              </a:spcBef>
              <a:spcAft>
                <a:spcPts val="0"/>
              </a:spcAft>
              <a:buClr>
                <a:schemeClr val="dk1"/>
              </a:buClr>
              <a:buSzPts val="1100"/>
              <a:buFont typeface="Arial"/>
              <a:buNone/>
            </a:pPr>
            <a:r>
              <a:rPr b="1" lang="en-GB" sz="1300">
                <a:solidFill>
                  <a:schemeClr val="dk1"/>
                </a:solidFill>
              </a:rPr>
              <a:t>Quarter = 25 cents</a:t>
            </a:r>
            <a:endParaRPr b="1" sz="1300">
              <a:solidFill>
                <a:schemeClr val="dk1"/>
              </a:solidFill>
            </a:endParaRPr>
          </a:p>
          <a:p>
            <a:pPr indent="0" lvl="0" marL="0" rtl="0" algn="just">
              <a:lnSpc>
                <a:spcPct val="100000"/>
              </a:lnSpc>
              <a:spcBef>
                <a:spcPts val="1200"/>
              </a:spcBef>
              <a:spcAft>
                <a:spcPts val="0"/>
              </a:spcAft>
              <a:buClr>
                <a:schemeClr val="dk1"/>
              </a:buClr>
              <a:buSzPts val="1100"/>
              <a:buFont typeface="Arial"/>
              <a:buNone/>
            </a:pPr>
            <a:r>
              <a:rPr b="1" lang="en-GB" sz="1300">
                <a:solidFill>
                  <a:schemeClr val="dk1"/>
                </a:solidFill>
              </a:rPr>
              <a:t>Half Dollar = 50 Cents</a:t>
            </a:r>
            <a:endParaRPr b="1" sz="1300">
              <a:solidFill>
                <a:schemeClr val="dk1"/>
              </a:solidFill>
            </a:endParaRPr>
          </a:p>
          <a:p>
            <a:pPr indent="0" lvl="0" marL="0" rtl="0" algn="just">
              <a:lnSpc>
                <a:spcPct val="100000"/>
              </a:lnSpc>
              <a:spcBef>
                <a:spcPts val="1200"/>
              </a:spcBef>
              <a:spcAft>
                <a:spcPts val="0"/>
              </a:spcAft>
              <a:buClr>
                <a:schemeClr val="dk1"/>
              </a:buClr>
              <a:buSzPts val="1100"/>
              <a:buFont typeface="Arial"/>
              <a:buNone/>
            </a:pPr>
            <a:r>
              <a:rPr b="1" lang="en-GB" sz="1300">
                <a:solidFill>
                  <a:schemeClr val="dk1"/>
                </a:solidFill>
              </a:rPr>
              <a:t>Golden Dollar = 1 Dollar </a:t>
            </a:r>
            <a:endParaRPr b="1" sz="1300">
              <a:solidFill>
                <a:schemeClr val="dk1"/>
              </a:solidFill>
            </a:endParaRPr>
          </a:p>
          <a:p>
            <a:pPr indent="0" lvl="0" marL="0" rtl="0" algn="l">
              <a:lnSpc>
                <a:spcPct val="100000"/>
              </a:lnSpc>
              <a:spcBef>
                <a:spcPts val="1200"/>
              </a:spcBef>
              <a:spcAft>
                <a:spcPts val="1200"/>
              </a:spcAft>
              <a:buNone/>
            </a:pPr>
            <a:r>
              <a:t/>
            </a:r>
            <a:endParaRPr b="1">
              <a:solidFill>
                <a:schemeClr val="dk1"/>
              </a:solidFill>
            </a:endParaRPr>
          </a:p>
        </p:txBody>
      </p:sp>
      <p:cxnSp>
        <p:nvCxnSpPr>
          <p:cNvPr id="75" name="Google Shape;75;p15"/>
          <p:cNvCxnSpPr/>
          <p:nvPr/>
        </p:nvCxnSpPr>
        <p:spPr>
          <a:xfrm>
            <a:off x="6869500" y="1035600"/>
            <a:ext cx="1703100" cy="11400"/>
          </a:xfrm>
          <a:prstGeom prst="straightConnector1">
            <a:avLst/>
          </a:prstGeom>
          <a:noFill/>
          <a:ln cap="flat" cmpd="sng" w="9525">
            <a:solidFill>
              <a:schemeClr val="dk2"/>
            </a:solidFill>
            <a:prstDash val="solid"/>
            <a:round/>
            <a:headEnd len="med" w="med" type="none"/>
            <a:tailEnd len="med" w="med" type="none"/>
          </a:ln>
        </p:spPr>
      </p:cxnSp>
      <p:pic>
        <p:nvPicPr>
          <p:cNvPr id="76" name="Google Shape;76;p15"/>
          <p:cNvPicPr preferRelativeResize="0"/>
          <p:nvPr/>
        </p:nvPicPr>
        <p:blipFill>
          <a:blip r:embed="rId4">
            <a:alphaModFix/>
          </a:blip>
          <a:stretch>
            <a:fillRect/>
          </a:stretch>
        </p:blipFill>
        <p:spPr>
          <a:xfrm>
            <a:off x="4683225" y="1047000"/>
            <a:ext cx="1852575" cy="352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268950" y="126575"/>
            <a:ext cx="3171000" cy="54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220">
                <a:solidFill>
                  <a:srgbClr val="980000"/>
                </a:solidFill>
              </a:rPr>
              <a:t>Moral Reflection</a:t>
            </a:r>
            <a:r>
              <a:rPr b="1" lang="en-GB" sz="2820"/>
              <a:t> </a:t>
            </a:r>
            <a:endParaRPr b="1" sz="2820"/>
          </a:p>
        </p:txBody>
      </p:sp>
      <p:sp>
        <p:nvSpPr>
          <p:cNvPr id="82" name="Google Shape;82;p16"/>
          <p:cNvSpPr txBox="1"/>
          <p:nvPr>
            <p:ph idx="1" type="body"/>
          </p:nvPr>
        </p:nvSpPr>
        <p:spPr>
          <a:xfrm>
            <a:off x="311700" y="667400"/>
            <a:ext cx="4785900" cy="425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For Della-</a:t>
            </a:r>
            <a:endParaRPr b="1">
              <a:solidFill>
                <a:schemeClr val="dk1"/>
              </a:solidFill>
            </a:endParaRPr>
          </a:p>
          <a:p>
            <a:pPr indent="0" lvl="0" marL="0" rtl="0" algn="l">
              <a:spcBef>
                <a:spcPts val="1200"/>
              </a:spcBef>
              <a:spcAft>
                <a:spcPts val="0"/>
              </a:spcAft>
              <a:buNone/>
            </a:pPr>
            <a:r>
              <a:rPr b="1" lang="en-GB">
                <a:solidFill>
                  <a:schemeClr val="dk1"/>
                </a:solidFill>
              </a:rPr>
              <a:t>There was clearly nothing left to do but </a:t>
            </a:r>
            <a:r>
              <a:rPr b="1" i="1" lang="en-GB">
                <a:solidFill>
                  <a:schemeClr val="dk1"/>
                </a:solidFill>
              </a:rPr>
              <a:t>f</a:t>
            </a:r>
            <a:r>
              <a:rPr b="1" i="1" lang="en-GB" u="sng">
                <a:solidFill>
                  <a:schemeClr val="dk1"/>
                </a:solidFill>
              </a:rPr>
              <a:t>lop down</a:t>
            </a:r>
            <a:r>
              <a:rPr b="1" i="1" lang="en-GB">
                <a:solidFill>
                  <a:schemeClr val="dk1"/>
                </a:solidFill>
              </a:rPr>
              <a:t> </a:t>
            </a:r>
            <a:r>
              <a:rPr b="1" lang="en-GB">
                <a:solidFill>
                  <a:schemeClr val="dk1"/>
                </a:solidFill>
              </a:rPr>
              <a:t>on the </a:t>
            </a:r>
            <a:r>
              <a:rPr b="1" i="1" lang="en-GB" u="sng">
                <a:solidFill>
                  <a:schemeClr val="dk1"/>
                </a:solidFill>
              </a:rPr>
              <a:t>shabby</a:t>
            </a:r>
            <a:r>
              <a:rPr b="1" lang="en-GB">
                <a:solidFill>
                  <a:schemeClr val="dk1"/>
                </a:solidFill>
              </a:rPr>
              <a:t> little couch and howl. So Della did it. Which </a:t>
            </a:r>
            <a:r>
              <a:rPr b="1" i="1" lang="en-GB" u="sng">
                <a:solidFill>
                  <a:schemeClr val="dk1"/>
                </a:solidFill>
              </a:rPr>
              <a:t>instigates</a:t>
            </a:r>
            <a:r>
              <a:rPr b="1" lang="en-GB">
                <a:solidFill>
                  <a:schemeClr val="dk1"/>
                </a:solidFill>
              </a:rPr>
              <a:t> the </a:t>
            </a:r>
            <a:r>
              <a:rPr b="1" i="1" lang="en-GB" u="sng">
                <a:solidFill>
                  <a:schemeClr val="dk1"/>
                </a:solidFill>
              </a:rPr>
              <a:t>moral reflection</a:t>
            </a:r>
            <a:r>
              <a:rPr b="1" lang="en-GB">
                <a:solidFill>
                  <a:schemeClr val="dk1"/>
                </a:solidFill>
              </a:rPr>
              <a:t> that life is made up of sobs, sniffles and smiles, with sniffles  predominating. </a:t>
            </a:r>
            <a:endParaRPr b="1">
              <a:solidFill>
                <a:schemeClr val="dk1"/>
              </a:solidFill>
            </a:endParaRPr>
          </a:p>
          <a:p>
            <a:pPr indent="0" lvl="0" marL="0" rtl="0" algn="l">
              <a:spcBef>
                <a:spcPts val="1200"/>
              </a:spcBef>
              <a:spcAft>
                <a:spcPts val="1200"/>
              </a:spcAft>
              <a:buNone/>
            </a:pPr>
            <a:r>
              <a:rPr b="1" lang="en-GB">
                <a:solidFill>
                  <a:schemeClr val="dk1"/>
                </a:solidFill>
              </a:rPr>
              <a:t>While the mistress of the home is gradually subsiding from the first stage to the second, take a look at the home.  A furnished flat at eight </a:t>
            </a:r>
            <a:r>
              <a:rPr b="1" lang="en-GB" u="sng">
                <a:solidFill>
                  <a:schemeClr val="dk1"/>
                </a:solidFill>
              </a:rPr>
              <a:t>dollars </a:t>
            </a:r>
            <a:r>
              <a:rPr b="1" lang="en-GB">
                <a:solidFill>
                  <a:schemeClr val="dk1"/>
                </a:solidFill>
              </a:rPr>
              <a:t>per week. It did not exactly beggar description, but it certainly had that word on the </a:t>
            </a:r>
            <a:r>
              <a:rPr b="1" lang="en-GB" u="sng">
                <a:solidFill>
                  <a:schemeClr val="dk1"/>
                </a:solidFill>
              </a:rPr>
              <a:t>lookout</a:t>
            </a:r>
            <a:r>
              <a:rPr b="1" lang="en-GB">
                <a:solidFill>
                  <a:schemeClr val="dk1"/>
                </a:solidFill>
              </a:rPr>
              <a:t> for the mendicancy squad. </a:t>
            </a:r>
            <a:endParaRPr b="1">
              <a:solidFill>
                <a:schemeClr val="dk1"/>
              </a:solidFill>
            </a:endParaRPr>
          </a:p>
        </p:txBody>
      </p:sp>
      <p:sp>
        <p:nvSpPr>
          <p:cNvPr id="83" name="Google Shape;83;p16"/>
          <p:cNvSpPr txBox="1"/>
          <p:nvPr>
            <p:ph idx="2" type="body"/>
          </p:nvPr>
        </p:nvSpPr>
        <p:spPr>
          <a:xfrm>
            <a:off x="5362125" y="207125"/>
            <a:ext cx="3682200" cy="4717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i="1" lang="en-GB">
                <a:solidFill>
                  <a:schemeClr val="dk1"/>
                </a:solidFill>
              </a:rPr>
              <a:t>flop down :    </a:t>
            </a:r>
            <a:r>
              <a:rPr lang="en-GB">
                <a:solidFill>
                  <a:schemeClr val="dk1"/>
                </a:solidFill>
              </a:rPr>
              <a:t>to fall or drop heavily</a:t>
            </a:r>
            <a:r>
              <a:rPr b="1" lang="en-GB">
                <a:solidFill>
                  <a:schemeClr val="dk1"/>
                </a:solidFill>
              </a:rPr>
              <a:t> </a:t>
            </a:r>
            <a:endParaRPr b="1">
              <a:solidFill>
                <a:schemeClr val="dk1"/>
              </a:solidFill>
            </a:endParaRPr>
          </a:p>
          <a:p>
            <a:pPr indent="0" lvl="0" marL="0" rtl="0" algn="l">
              <a:spcBef>
                <a:spcPts val="1200"/>
              </a:spcBef>
              <a:spcAft>
                <a:spcPts val="0"/>
              </a:spcAft>
              <a:buNone/>
            </a:pPr>
            <a:r>
              <a:t/>
            </a:r>
            <a:endParaRPr b="1" i="1" u="sng">
              <a:solidFill>
                <a:schemeClr val="dk1"/>
              </a:solidFill>
            </a:endParaRPr>
          </a:p>
          <a:p>
            <a:pPr indent="0" lvl="0" marL="0" rtl="0" algn="l">
              <a:spcBef>
                <a:spcPts val="1200"/>
              </a:spcBef>
              <a:spcAft>
                <a:spcPts val="0"/>
              </a:spcAft>
              <a:buNone/>
            </a:pPr>
            <a:r>
              <a:rPr b="1" i="1" lang="en-GB" u="sng">
                <a:solidFill>
                  <a:schemeClr val="dk1"/>
                </a:solidFill>
              </a:rPr>
              <a:t>shabby </a:t>
            </a:r>
            <a:r>
              <a:rPr lang="en-GB">
                <a:solidFill>
                  <a:schemeClr val="dk1"/>
                </a:solidFill>
              </a:rPr>
              <a:t>little couch: (adj.) in bad condition</a:t>
            </a:r>
            <a:endParaRPr>
              <a:solidFill>
                <a:schemeClr val="dk1"/>
              </a:solidFill>
            </a:endParaRPr>
          </a:p>
          <a:p>
            <a:pPr indent="0" lvl="0" marL="0" rtl="0" algn="l">
              <a:spcBef>
                <a:spcPts val="1200"/>
              </a:spcBef>
              <a:spcAft>
                <a:spcPts val="0"/>
              </a:spcAft>
              <a:buNone/>
            </a:pPr>
            <a:r>
              <a:t/>
            </a:r>
            <a:endParaRPr b="1" i="1" u="sng">
              <a:solidFill>
                <a:schemeClr val="dk1"/>
              </a:solidFill>
            </a:endParaRPr>
          </a:p>
          <a:p>
            <a:pPr indent="0" lvl="0" marL="0" rtl="0" algn="just">
              <a:spcBef>
                <a:spcPts val="1200"/>
              </a:spcBef>
              <a:spcAft>
                <a:spcPts val="0"/>
              </a:spcAft>
              <a:buNone/>
            </a:pPr>
            <a:r>
              <a:rPr b="1" i="1" lang="en-GB" u="sng">
                <a:solidFill>
                  <a:schemeClr val="dk1"/>
                </a:solidFill>
              </a:rPr>
              <a:t>Instigate; </a:t>
            </a:r>
            <a:r>
              <a:rPr lang="en-GB">
                <a:solidFill>
                  <a:schemeClr val="dk1"/>
                </a:solidFill>
              </a:rPr>
              <a:t>(V) to cause an event or situation to happen by making a set of actions or a formal process begin.  </a:t>
            </a:r>
            <a:endParaRPr>
              <a:solidFill>
                <a:schemeClr val="dk1"/>
              </a:solidFill>
            </a:endParaRPr>
          </a:p>
          <a:p>
            <a:pPr indent="0" lvl="0" marL="0" rtl="0" algn="l">
              <a:spcBef>
                <a:spcPts val="1200"/>
              </a:spcBef>
              <a:spcAft>
                <a:spcPts val="0"/>
              </a:spcAft>
              <a:buNone/>
            </a:pPr>
            <a:r>
              <a:rPr lang="en-GB">
                <a:solidFill>
                  <a:schemeClr val="dk1"/>
                </a:solidFill>
              </a:rPr>
              <a:t>moral</a:t>
            </a:r>
            <a:r>
              <a:rPr b="1" i="1" lang="en-GB" u="sng">
                <a:solidFill>
                  <a:schemeClr val="dk1"/>
                </a:solidFill>
              </a:rPr>
              <a:t> reflection;</a:t>
            </a:r>
            <a:r>
              <a:rPr lang="en-GB">
                <a:solidFill>
                  <a:schemeClr val="dk1"/>
                </a:solidFill>
              </a:rPr>
              <a:t>    thought</a:t>
            </a:r>
            <a:endParaRPr>
              <a:solidFill>
                <a:schemeClr val="dk1"/>
              </a:solidFill>
            </a:endParaRPr>
          </a:p>
          <a:p>
            <a:pPr indent="0" lvl="0" marL="0" rtl="0" algn="l">
              <a:spcBef>
                <a:spcPts val="1200"/>
              </a:spcBef>
              <a:spcAft>
                <a:spcPts val="0"/>
              </a:spcAft>
              <a:buNone/>
            </a:pPr>
            <a:r>
              <a:t/>
            </a:r>
            <a:endParaRPr b="1" i="1" u="sng">
              <a:solidFill>
                <a:schemeClr val="dk1"/>
              </a:solidFill>
            </a:endParaRPr>
          </a:p>
          <a:p>
            <a:pPr indent="0" lvl="0" marL="0" rtl="0" algn="just">
              <a:spcBef>
                <a:spcPts val="1200"/>
              </a:spcBef>
              <a:spcAft>
                <a:spcPts val="0"/>
              </a:spcAft>
              <a:buNone/>
            </a:pPr>
            <a:r>
              <a:rPr b="1" i="1" lang="en-GB" u="sng">
                <a:solidFill>
                  <a:schemeClr val="dk1"/>
                </a:solidFill>
              </a:rPr>
              <a:t>Sniffle: </a:t>
            </a:r>
            <a:r>
              <a:rPr lang="en-GB">
                <a:solidFill>
                  <a:schemeClr val="dk1"/>
                </a:solidFill>
              </a:rPr>
              <a:t>to breathe in quickly and repeatedly through the nose, usually because you are crying or because you have a cold </a:t>
            </a:r>
            <a:endParaRPr>
              <a:solidFill>
                <a:schemeClr val="dk1"/>
              </a:solidFill>
            </a:endParaRPr>
          </a:p>
          <a:p>
            <a:pPr indent="0" lvl="0" marL="0" rtl="0" algn="l">
              <a:spcBef>
                <a:spcPts val="1200"/>
              </a:spcBef>
              <a:spcAft>
                <a:spcPts val="0"/>
              </a:spcAft>
              <a:buNone/>
            </a:pPr>
            <a:r>
              <a:rPr b="1" i="1" lang="en-GB" u="sng">
                <a:solidFill>
                  <a:schemeClr val="dk1"/>
                </a:solidFill>
              </a:rPr>
              <a:t>mendicancy squad:  </a:t>
            </a:r>
            <a:r>
              <a:rPr lang="en-GB" sz="1435">
                <a:solidFill>
                  <a:srgbClr val="202124"/>
                </a:solidFill>
                <a:highlight>
                  <a:srgbClr val="FFFFFF"/>
                </a:highlight>
              </a:rPr>
              <a:t>(US) Police who arrested beggars and homeless people.</a:t>
            </a:r>
            <a:endParaRPr sz="1435">
              <a:solidFill>
                <a:srgbClr val="202124"/>
              </a:solidFill>
              <a:highlight>
                <a:srgbClr val="FFFFFF"/>
              </a:highlight>
            </a:endParaRPr>
          </a:p>
          <a:p>
            <a:pPr indent="0" lvl="0" marL="0" rtl="0" algn="l">
              <a:spcBef>
                <a:spcPts val="1200"/>
              </a:spcBef>
              <a:spcAft>
                <a:spcPts val="0"/>
              </a:spcAft>
              <a:buNone/>
            </a:pPr>
            <a:r>
              <a:rPr lang="en-GB" sz="1435">
                <a:solidFill>
                  <a:srgbClr val="202124"/>
                </a:solidFill>
                <a:highlight>
                  <a:srgbClr val="FFFFFF"/>
                </a:highlight>
              </a:rPr>
              <a:t>Mendicant (n) : beggar </a:t>
            </a:r>
            <a:endParaRPr sz="1435">
              <a:solidFill>
                <a:srgbClr val="202124"/>
              </a:solidFill>
              <a:highlight>
                <a:srgbClr val="FFFFFF"/>
              </a:highlight>
            </a:endParaRPr>
          </a:p>
          <a:p>
            <a:pPr indent="0" lvl="0" marL="0" rtl="0" algn="l">
              <a:spcBef>
                <a:spcPts val="1200"/>
              </a:spcBef>
              <a:spcAft>
                <a:spcPts val="1200"/>
              </a:spcAft>
              <a:buClr>
                <a:schemeClr val="dk1"/>
              </a:buClr>
              <a:buSzPct val="78571"/>
              <a:buFont typeface="Arial"/>
              <a:buNone/>
            </a:pPr>
            <a:r>
              <a:t/>
            </a:r>
            <a:endParaRPr b="1" i="1" u="sng">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161100"/>
            <a:ext cx="3999900" cy="64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620">
                <a:solidFill>
                  <a:srgbClr val="CC0000"/>
                </a:solidFill>
              </a:rPr>
              <a:t>Mr. James Dillingham Young And Della  </a:t>
            </a:r>
            <a:endParaRPr b="1" sz="1620">
              <a:solidFill>
                <a:srgbClr val="CC0000"/>
              </a:solidFill>
            </a:endParaRPr>
          </a:p>
          <a:p>
            <a:pPr indent="0" lvl="0" marL="0" rtl="0" algn="l">
              <a:spcBef>
                <a:spcPts val="0"/>
              </a:spcBef>
              <a:spcAft>
                <a:spcPts val="0"/>
              </a:spcAft>
              <a:buSzPts val="990"/>
              <a:buNone/>
            </a:pPr>
            <a:r>
              <a:rPr b="1" lang="en-GB" sz="1620">
                <a:solidFill>
                  <a:srgbClr val="CC0000"/>
                </a:solidFill>
              </a:rPr>
              <a:t>(Jim And Della)</a:t>
            </a:r>
            <a:endParaRPr b="1" sz="1620">
              <a:solidFill>
                <a:srgbClr val="CC0000"/>
              </a:solidFill>
            </a:endParaRPr>
          </a:p>
        </p:txBody>
      </p:sp>
      <p:sp>
        <p:nvSpPr>
          <p:cNvPr id="89" name="Google Shape;89;p17"/>
          <p:cNvSpPr txBox="1"/>
          <p:nvPr>
            <p:ph idx="1" type="body"/>
          </p:nvPr>
        </p:nvSpPr>
        <p:spPr>
          <a:xfrm>
            <a:off x="311700" y="805500"/>
            <a:ext cx="6396600" cy="41769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a:solidFill>
                  <a:srgbClr val="000000"/>
                </a:solidFill>
              </a:rPr>
              <a:t>In the </a:t>
            </a:r>
            <a:r>
              <a:rPr i="1" lang="en-GB" u="sng">
                <a:solidFill>
                  <a:srgbClr val="000000"/>
                </a:solidFill>
              </a:rPr>
              <a:t>vestibule </a:t>
            </a:r>
            <a:r>
              <a:rPr lang="en-GB">
                <a:solidFill>
                  <a:srgbClr val="000000"/>
                </a:solidFill>
              </a:rPr>
              <a:t>below was a letter box into which no letter would go and an electric button from which no </a:t>
            </a:r>
            <a:r>
              <a:rPr i="1" lang="en-GB" u="sng">
                <a:solidFill>
                  <a:srgbClr val="000000"/>
                </a:solidFill>
              </a:rPr>
              <a:t>mortal finger</a:t>
            </a:r>
            <a:r>
              <a:rPr lang="en-GB">
                <a:solidFill>
                  <a:srgbClr val="000000"/>
                </a:solidFill>
              </a:rPr>
              <a:t> could </a:t>
            </a:r>
            <a:r>
              <a:rPr i="1" lang="en-GB" u="sng">
                <a:solidFill>
                  <a:srgbClr val="000000"/>
                </a:solidFill>
              </a:rPr>
              <a:t>coax</a:t>
            </a:r>
            <a:r>
              <a:rPr lang="en-GB">
                <a:solidFill>
                  <a:srgbClr val="000000"/>
                </a:solidFill>
              </a:rPr>
              <a:t> a ring. Also appertaining thereunto was a card bearing the name “Mr. James Dillingham Young. </a:t>
            </a:r>
            <a:endParaRPr>
              <a:solidFill>
                <a:srgbClr val="000000"/>
              </a:solidFill>
            </a:endParaRPr>
          </a:p>
          <a:p>
            <a:pPr indent="0" lvl="0" marL="0" rtl="0" algn="just">
              <a:spcBef>
                <a:spcPts val="1200"/>
              </a:spcBef>
              <a:spcAft>
                <a:spcPts val="0"/>
              </a:spcAft>
              <a:buNone/>
            </a:pPr>
            <a:r>
              <a:t/>
            </a:r>
            <a:endParaRPr>
              <a:solidFill>
                <a:srgbClr val="000000"/>
              </a:solidFill>
            </a:endParaRPr>
          </a:p>
          <a:p>
            <a:pPr indent="0" lvl="0" marL="0" rtl="0" algn="just">
              <a:spcBef>
                <a:spcPts val="1200"/>
              </a:spcBef>
              <a:spcAft>
                <a:spcPts val="0"/>
              </a:spcAft>
              <a:buNone/>
            </a:pPr>
            <a:r>
              <a:rPr lang="en-GB">
                <a:solidFill>
                  <a:srgbClr val="000000"/>
                </a:solidFill>
              </a:rPr>
              <a:t>The Dillingham had been </a:t>
            </a:r>
            <a:r>
              <a:rPr i="1" lang="en-GB" u="sng">
                <a:solidFill>
                  <a:srgbClr val="000000"/>
                </a:solidFill>
              </a:rPr>
              <a:t>flung to the breeze</a:t>
            </a:r>
            <a:r>
              <a:rPr lang="en-GB">
                <a:solidFill>
                  <a:srgbClr val="000000"/>
                </a:solidFill>
              </a:rPr>
              <a:t> during a former period of prosperity when its possessor was being paid thirty dollars per week.</a:t>
            </a:r>
            <a:endParaRPr>
              <a:solidFill>
                <a:srgbClr val="000000"/>
              </a:solidFill>
            </a:endParaRPr>
          </a:p>
          <a:p>
            <a:pPr indent="0" lvl="0" marL="0" rtl="0" algn="just">
              <a:spcBef>
                <a:spcPts val="1200"/>
              </a:spcBef>
              <a:spcAft>
                <a:spcPts val="0"/>
              </a:spcAft>
              <a:buNone/>
            </a:pPr>
            <a:r>
              <a:rPr lang="en-GB">
                <a:solidFill>
                  <a:srgbClr val="000000"/>
                </a:solidFill>
              </a:rPr>
              <a:t>But now the income was shrunk to twenty dollars.</a:t>
            </a:r>
            <a:endParaRPr>
              <a:solidFill>
                <a:srgbClr val="000000"/>
              </a:solidFill>
            </a:endParaRPr>
          </a:p>
          <a:p>
            <a:pPr indent="0" lvl="0" marL="0" rtl="0" algn="just">
              <a:spcBef>
                <a:spcPts val="1200"/>
              </a:spcBef>
              <a:spcAft>
                <a:spcPts val="0"/>
              </a:spcAft>
              <a:buNone/>
            </a:pPr>
            <a:r>
              <a:t/>
            </a:r>
            <a:endParaRPr>
              <a:solidFill>
                <a:srgbClr val="000000"/>
              </a:solidFill>
            </a:endParaRPr>
          </a:p>
          <a:p>
            <a:pPr indent="0" lvl="0" marL="0" rtl="0" algn="just">
              <a:spcBef>
                <a:spcPts val="1200"/>
              </a:spcBef>
              <a:spcAft>
                <a:spcPts val="0"/>
              </a:spcAft>
              <a:buNone/>
            </a:pPr>
            <a:r>
              <a:rPr lang="en-GB">
                <a:solidFill>
                  <a:srgbClr val="000000"/>
                </a:solidFill>
              </a:rPr>
              <a:t>But whenever Mr. James Dillingham Young came home and reached his flat above he was called Jim, and greatly hugged by Mrs. James Dillingham Young, already introduced to you as Della. </a:t>
            </a:r>
            <a:endParaRPr>
              <a:solidFill>
                <a:srgbClr val="000000"/>
              </a:solidFill>
            </a:endParaRPr>
          </a:p>
          <a:p>
            <a:pPr indent="0" lvl="0" marL="0" rtl="0" algn="just">
              <a:spcBef>
                <a:spcPts val="1200"/>
              </a:spcBef>
              <a:spcAft>
                <a:spcPts val="1200"/>
              </a:spcAft>
              <a:buNone/>
            </a:pPr>
            <a:r>
              <a:rPr lang="en-GB">
                <a:solidFill>
                  <a:srgbClr val="000000"/>
                </a:solidFill>
              </a:rPr>
              <a:t>   </a:t>
            </a:r>
            <a:endParaRPr>
              <a:solidFill>
                <a:srgbClr val="000000"/>
              </a:solidFill>
            </a:endParaRPr>
          </a:p>
        </p:txBody>
      </p:sp>
      <p:sp>
        <p:nvSpPr>
          <p:cNvPr id="90" name="Google Shape;90;p17"/>
          <p:cNvSpPr txBox="1"/>
          <p:nvPr>
            <p:ph idx="2" type="body"/>
          </p:nvPr>
        </p:nvSpPr>
        <p:spPr>
          <a:xfrm>
            <a:off x="7019100" y="322200"/>
            <a:ext cx="1967700" cy="424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i="1" lang="en-GB" u="sng">
                <a:solidFill>
                  <a:schemeClr val="dk1"/>
                </a:solidFill>
              </a:rPr>
              <a:t>Vestibule :</a:t>
            </a:r>
            <a:r>
              <a:rPr lang="en-GB" u="sng">
                <a:solidFill>
                  <a:schemeClr val="dk1"/>
                </a:solidFill>
              </a:rPr>
              <a:t> </a:t>
            </a:r>
            <a:r>
              <a:rPr lang="en-GB">
                <a:solidFill>
                  <a:schemeClr val="dk1"/>
                </a:solidFill>
                <a:latin typeface="Times New Roman"/>
                <a:ea typeface="Times New Roman"/>
                <a:cs typeface="Times New Roman"/>
                <a:sym typeface="Times New Roman"/>
              </a:rPr>
              <a:t>US a small closed area on the front of a house; a </a:t>
            </a:r>
            <a:r>
              <a:rPr lang="en-GB" u="sng">
                <a:solidFill>
                  <a:schemeClr val="dk1"/>
                </a:solidFill>
                <a:latin typeface="Times New Roman"/>
                <a:ea typeface="Times New Roman"/>
                <a:cs typeface="Times New Roman"/>
                <a:sym typeface="Times New Roman"/>
              </a:rPr>
              <a:t>porch </a:t>
            </a:r>
            <a:endParaRPr sz="1600" u="sng">
              <a:solidFill>
                <a:schemeClr val="dk1"/>
              </a:solidFill>
            </a:endParaRPr>
          </a:p>
          <a:p>
            <a:pPr indent="0" lvl="0" marL="0" rtl="0" algn="l">
              <a:spcBef>
                <a:spcPts val="1200"/>
              </a:spcBef>
              <a:spcAft>
                <a:spcPts val="0"/>
              </a:spcAft>
              <a:buClr>
                <a:schemeClr val="dk1"/>
              </a:buClr>
              <a:buSzPts val="1100"/>
              <a:buFont typeface="Arial"/>
              <a:buNone/>
            </a:pPr>
            <a:r>
              <a:rPr i="1" lang="en-GB" u="sng">
                <a:solidFill>
                  <a:schemeClr val="dk1"/>
                </a:solidFill>
              </a:rPr>
              <a:t>coax</a:t>
            </a:r>
            <a:r>
              <a:rPr i="1" lang="en-GB">
                <a:solidFill>
                  <a:schemeClr val="dk1"/>
                </a:solidFill>
              </a:rPr>
              <a:t> </a:t>
            </a:r>
            <a:r>
              <a:rPr lang="en-GB">
                <a:solidFill>
                  <a:schemeClr val="dk1"/>
                </a:solidFill>
              </a:rPr>
              <a:t>: to persuade someone gently to do something or go somewhere</a:t>
            </a:r>
            <a:endParaRPr>
              <a:solidFill>
                <a:schemeClr val="dk1"/>
              </a:solidFill>
            </a:endParaRPr>
          </a:p>
          <a:p>
            <a:pPr indent="0" lvl="0" marL="0" rtl="0" algn="l">
              <a:spcBef>
                <a:spcPts val="1200"/>
              </a:spcBef>
              <a:spcAft>
                <a:spcPts val="0"/>
              </a:spcAft>
              <a:buClr>
                <a:schemeClr val="dk1"/>
              </a:buClr>
              <a:buSzPts val="1100"/>
              <a:buFont typeface="Arial"/>
              <a:buNone/>
            </a:pPr>
            <a:r>
              <a:rPr i="1" lang="en-GB" u="sng">
                <a:solidFill>
                  <a:schemeClr val="dk1"/>
                </a:solidFill>
              </a:rPr>
              <a:t>Flung to the </a:t>
            </a:r>
            <a:r>
              <a:rPr i="1" lang="en-GB" u="sng">
                <a:solidFill>
                  <a:schemeClr val="dk1"/>
                </a:solidFill>
              </a:rPr>
              <a:t>breeze</a:t>
            </a:r>
            <a:r>
              <a:rPr i="1" lang="en-GB" u="sng">
                <a:solidFill>
                  <a:schemeClr val="dk1"/>
                </a:solidFill>
              </a:rPr>
              <a:t>:</a:t>
            </a:r>
            <a:r>
              <a:rPr lang="en-GB">
                <a:solidFill>
                  <a:schemeClr val="dk1"/>
                </a:solidFill>
              </a:rPr>
              <a:t> prosperity </a:t>
            </a:r>
            <a:endParaRPr>
              <a:solidFill>
                <a:schemeClr val="dk1"/>
              </a:solidFill>
            </a:endParaRPr>
          </a:p>
          <a:p>
            <a:pPr indent="0" lvl="0" marL="0" rtl="0" algn="just">
              <a:spcBef>
                <a:spcPts val="1200"/>
              </a:spcBef>
              <a:spcAft>
                <a:spcPts val="0"/>
              </a:spcAft>
              <a:buClr>
                <a:schemeClr val="dk1"/>
              </a:buClr>
              <a:buSzPts val="1100"/>
              <a:buFont typeface="Arial"/>
              <a:buNone/>
            </a:pPr>
            <a:r>
              <a:t/>
            </a:r>
            <a:endParaRPr u="sng">
              <a:solidFill>
                <a:schemeClr val="dk1"/>
              </a:solidFill>
            </a:endParaRPr>
          </a:p>
          <a:p>
            <a:pPr indent="0" lvl="0" marL="0" rtl="0" algn="just">
              <a:spcBef>
                <a:spcPts val="1200"/>
              </a:spcBef>
              <a:spcAft>
                <a:spcPts val="1200"/>
              </a:spcAft>
              <a:buClr>
                <a:schemeClr val="dk1"/>
              </a:buClr>
              <a:buSzPts val="1100"/>
              <a:buFont typeface="Arial"/>
              <a:buNone/>
            </a:pPr>
            <a:r>
              <a:t/>
            </a:r>
            <a:endParaRPr u="sng">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103550"/>
            <a:ext cx="4359900" cy="771000"/>
          </a:xfrm>
          <a:prstGeom prst="rect">
            <a:avLst/>
          </a:prstGeom>
          <a:solidFill>
            <a:srgbClr val="F4CCCC"/>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1520"/>
              <a:t>A grey cat walking a grey fence in a grey backyard.  </a:t>
            </a:r>
            <a:endParaRPr b="1" sz="1520"/>
          </a:p>
        </p:txBody>
      </p:sp>
      <p:sp>
        <p:nvSpPr>
          <p:cNvPr id="96" name="Google Shape;96;p18"/>
          <p:cNvSpPr txBox="1"/>
          <p:nvPr>
            <p:ph idx="1" type="body"/>
          </p:nvPr>
        </p:nvSpPr>
        <p:spPr>
          <a:xfrm>
            <a:off x="311700" y="805475"/>
            <a:ext cx="4176000" cy="415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dk1"/>
                </a:solidFill>
              </a:rPr>
              <a:t>Della stood by the window and looked out dully at a grey cat walking a grey fence. </a:t>
            </a:r>
            <a:endParaRPr b="1">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0"/>
              </a:spcAft>
              <a:buNone/>
            </a:pPr>
            <a:r>
              <a:rPr b="1" lang="en-GB">
                <a:solidFill>
                  <a:schemeClr val="dk1"/>
                </a:solidFill>
              </a:rPr>
              <a:t>Tomorrow would be Christmas Day, and she had only </a:t>
            </a:r>
            <a:r>
              <a:rPr b="1" i="1" lang="en-GB">
                <a:solidFill>
                  <a:srgbClr val="980000"/>
                </a:solidFill>
              </a:rPr>
              <a:t>one dollar and eighty seven cents </a:t>
            </a:r>
            <a:r>
              <a:rPr b="1" lang="en-GB">
                <a:solidFill>
                  <a:schemeClr val="dk1"/>
                </a:solidFill>
              </a:rPr>
              <a:t>with which to buy Jim a present. </a:t>
            </a:r>
            <a:endParaRPr b="1">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1200"/>
              </a:spcAft>
              <a:buNone/>
            </a:pPr>
            <a:r>
              <a:rPr b="1" lang="en-GB">
                <a:solidFill>
                  <a:schemeClr val="dk1"/>
                </a:solidFill>
              </a:rPr>
              <a:t>Many a happy hour she had spent planning for something nice for him. Something fine and rare and sterling - something just a little bit near to being worthy of the honour of being owned by him.</a:t>
            </a:r>
            <a:r>
              <a:rPr lang="en-GB">
                <a:solidFill>
                  <a:schemeClr val="dk1"/>
                </a:solidFill>
              </a:rPr>
              <a:t>  </a:t>
            </a:r>
            <a:endParaRPr>
              <a:solidFill>
                <a:schemeClr val="dk1"/>
              </a:solidFill>
            </a:endParaRPr>
          </a:p>
        </p:txBody>
      </p:sp>
      <p:sp>
        <p:nvSpPr>
          <p:cNvPr id="97" name="Google Shape;97;p18"/>
          <p:cNvSpPr txBox="1"/>
          <p:nvPr>
            <p:ph idx="2" type="body"/>
          </p:nvPr>
        </p:nvSpPr>
        <p:spPr>
          <a:xfrm>
            <a:off x="4832400" y="103550"/>
            <a:ext cx="3999900" cy="4465200"/>
          </a:xfrm>
          <a:prstGeom prst="rect">
            <a:avLst/>
          </a:prstGeom>
          <a:solidFill>
            <a:srgbClr val="E6B8AF"/>
          </a:solidFill>
        </p:spPr>
        <p:txBody>
          <a:bodyPr anchorCtr="0" anchor="t" bIns="91425" lIns="91425" spcFirstLastPara="1" rIns="91425" wrap="square" tIns="91425">
            <a:normAutofit/>
          </a:bodyPr>
          <a:lstStyle/>
          <a:p>
            <a:pPr indent="0" lvl="0" marL="0" rtl="0" algn="l">
              <a:spcBef>
                <a:spcPts val="0"/>
              </a:spcBef>
              <a:spcAft>
                <a:spcPts val="1200"/>
              </a:spcAft>
              <a:buNone/>
            </a:pPr>
            <a:r>
              <a:rPr lang="en-GB" sz="1350">
                <a:solidFill>
                  <a:srgbClr val="282828"/>
                </a:solidFill>
                <a:highlight>
                  <a:srgbClr val="FFFFFF"/>
                </a:highlight>
                <a:latin typeface="Verdana"/>
                <a:ea typeface="Verdana"/>
                <a:cs typeface="Verdana"/>
                <a:sym typeface="Verdana"/>
              </a:rPr>
              <a:t>T</a:t>
            </a:r>
            <a:r>
              <a:rPr b="1" lang="en-GB" sz="1350">
                <a:solidFill>
                  <a:srgbClr val="282828"/>
                </a:solidFill>
                <a:highlight>
                  <a:srgbClr val="FFFFFF"/>
                </a:highlight>
                <a:latin typeface="Verdana"/>
                <a:ea typeface="Verdana"/>
                <a:cs typeface="Verdana"/>
                <a:sym typeface="Verdana"/>
              </a:rPr>
              <a:t>he grey cat reflects</a:t>
            </a:r>
            <a:r>
              <a:rPr lang="en-GB" sz="1350">
                <a:solidFill>
                  <a:srgbClr val="282828"/>
                </a:solidFill>
                <a:highlight>
                  <a:srgbClr val="FFFFFF"/>
                </a:highlight>
                <a:latin typeface="Verdana"/>
                <a:ea typeface="Verdana"/>
                <a:cs typeface="Verdana"/>
                <a:sym typeface="Verdana"/>
              </a:rPr>
              <a:t> the surroundings, the neighborhood in which Jim and Della live - "a grey cat walking a grey fence in a grey backyard." </a:t>
            </a:r>
            <a:r>
              <a:rPr lang="en-GB" sz="1350" u="sng">
                <a:solidFill>
                  <a:srgbClr val="087D87"/>
                </a:solidFill>
                <a:highlight>
                  <a:srgbClr val="FFFFFF"/>
                </a:highlight>
                <a:latin typeface="Verdana"/>
                <a:ea typeface="Verdana"/>
                <a:cs typeface="Verdana"/>
                <a:sym typeface="Verdana"/>
                <a:hlinkClick r:id="rId3">
                  <a:extLst>
                    <a:ext uri="{A12FA001-AC4F-418D-AE19-62706E023703}">
                      <ahyp:hlinkClr val="tx"/>
                    </a:ext>
                  </a:extLst>
                </a:hlinkClick>
              </a:rPr>
              <a:t>O. Henry</a:t>
            </a:r>
            <a:r>
              <a:rPr lang="en-GB" sz="1350">
                <a:solidFill>
                  <a:srgbClr val="282828"/>
                </a:solidFill>
                <a:highlight>
                  <a:srgbClr val="FFFFFF"/>
                </a:highlight>
                <a:latin typeface="Verdana"/>
                <a:ea typeface="Verdana"/>
                <a:cs typeface="Verdana"/>
                <a:sym typeface="Verdana"/>
              </a:rPr>
              <a:t> is painting a word picture of the environment, which is colorless and drab, and of their situation in life. Jim and Della don't have much in the way of color or excitement in their lives due to the financial state of their household. They live in a small and very inexpensive apartment, probably in a less-than-desirable location. Grey is the color that best describes much of their existence - not the black of complete hopelessness and despair, but no concrete reason to see anything better anytime soon. (</a:t>
            </a:r>
            <a:r>
              <a:rPr lang="en-GB" sz="1350" u="sng">
                <a:solidFill>
                  <a:schemeClr val="hlink"/>
                </a:solidFill>
                <a:highlight>
                  <a:srgbClr val="FFFFFF"/>
                </a:highlight>
                <a:latin typeface="Verdana"/>
                <a:ea typeface="Verdana"/>
                <a:cs typeface="Verdana"/>
                <a:sym typeface="Verdana"/>
                <a:hlinkClick r:id="rId4"/>
              </a:rPr>
              <a:t>https://www.enotes.com</a:t>
            </a:r>
            <a:r>
              <a:rPr lang="en-GB" sz="1350">
                <a:solidFill>
                  <a:srgbClr val="282828"/>
                </a:solidFill>
                <a:highlight>
                  <a:srgbClr val="FFFFFF"/>
                </a:highlight>
                <a:latin typeface="Verdana"/>
                <a:ea typeface="Verdana"/>
                <a:cs typeface="Verdana"/>
                <a:sym typeface="Verdana"/>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18625"/>
            <a:ext cx="4198800" cy="644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1620"/>
              <a:t>Biblical References in the Story</a:t>
            </a:r>
            <a:r>
              <a:rPr lang="en-GB" sz="1620"/>
              <a:t> </a:t>
            </a:r>
            <a:endParaRPr sz="1620"/>
          </a:p>
          <a:p>
            <a:pPr indent="0" lvl="0" marL="0" rtl="0" algn="l">
              <a:lnSpc>
                <a:spcPct val="115000"/>
              </a:lnSpc>
              <a:spcBef>
                <a:spcPts val="0"/>
              </a:spcBef>
              <a:spcAft>
                <a:spcPts val="0"/>
              </a:spcAft>
              <a:buClr>
                <a:schemeClr val="dk1"/>
              </a:buClr>
              <a:buSzPct val="78571"/>
              <a:buFont typeface="Arial"/>
              <a:buNone/>
            </a:pPr>
            <a:r>
              <a:rPr b="1" lang="en-GB" sz="1400"/>
              <a:t>Magi : Already discussed </a:t>
            </a:r>
            <a:endParaRPr b="1" sz="1400"/>
          </a:p>
          <a:p>
            <a:pPr indent="0" lvl="0" marL="0" rtl="0" algn="l">
              <a:spcBef>
                <a:spcPts val="1200"/>
              </a:spcBef>
              <a:spcAft>
                <a:spcPts val="0"/>
              </a:spcAft>
              <a:buClr>
                <a:schemeClr val="dk1"/>
              </a:buClr>
              <a:buSzPct val="61111"/>
              <a:buFont typeface="Arial"/>
              <a:buNone/>
            </a:pPr>
            <a:r>
              <a:t/>
            </a:r>
            <a:endParaRPr sz="1620"/>
          </a:p>
          <a:p>
            <a:pPr indent="0" lvl="0" marL="0" rtl="0" algn="l">
              <a:spcBef>
                <a:spcPts val="0"/>
              </a:spcBef>
              <a:spcAft>
                <a:spcPts val="0"/>
              </a:spcAft>
              <a:buNone/>
            </a:pPr>
            <a:r>
              <a:t/>
            </a:r>
            <a:endParaRPr/>
          </a:p>
        </p:txBody>
      </p:sp>
      <p:sp>
        <p:nvSpPr>
          <p:cNvPr id="103" name="Google Shape;103;p19"/>
          <p:cNvSpPr txBox="1"/>
          <p:nvPr>
            <p:ph idx="1" type="body"/>
          </p:nvPr>
        </p:nvSpPr>
        <p:spPr>
          <a:xfrm>
            <a:off x="311700" y="863025"/>
            <a:ext cx="4520700" cy="3706200"/>
          </a:xfrm>
          <a:prstGeom prst="rect">
            <a:avLst/>
          </a:prstGeom>
          <a:solidFill>
            <a:srgbClr val="F4CCCC"/>
          </a:solidFill>
        </p:spPr>
        <p:txBody>
          <a:bodyPr anchorCtr="0" anchor="t" bIns="91425" lIns="91425" spcFirstLastPara="1" rIns="91425" wrap="square" tIns="91425">
            <a:normAutofit/>
          </a:bodyPr>
          <a:lstStyle/>
          <a:p>
            <a:pPr indent="0" lvl="0" marL="0" rtl="0" algn="just">
              <a:spcBef>
                <a:spcPts val="0"/>
              </a:spcBef>
              <a:spcAft>
                <a:spcPts val="0"/>
              </a:spcAft>
              <a:buNone/>
            </a:pPr>
            <a:r>
              <a:rPr lang="en-GB" sz="1700">
                <a:solidFill>
                  <a:schemeClr val="dk1"/>
                </a:solidFill>
                <a:highlight>
                  <a:srgbClr val="FFFFFF"/>
                </a:highlight>
                <a:latin typeface="Times New Roman"/>
                <a:ea typeface="Times New Roman"/>
                <a:cs typeface="Times New Roman"/>
                <a:sym typeface="Times New Roman"/>
              </a:rPr>
              <a:t>According to biblical tradition (and some say myth), </a:t>
            </a:r>
            <a:r>
              <a:rPr b="1" i="1" lang="en-GB" sz="1700">
                <a:solidFill>
                  <a:schemeClr val="dk1"/>
                </a:solidFill>
                <a:highlight>
                  <a:srgbClr val="FFFFFF"/>
                </a:highlight>
                <a:latin typeface="Times New Roman"/>
                <a:ea typeface="Times New Roman"/>
                <a:cs typeface="Times New Roman"/>
                <a:sym typeface="Times New Roman"/>
              </a:rPr>
              <a:t>King </a:t>
            </a:r>
            <a:r>
              <a:rPr b="1" i="1" lang="en-GB" sz="170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Solomon</a:t>
            </a:r>
            <a:r>
              <a:rPr lang="en-GB" sz="1700">
                <a:solidFill>
                  <a:schemeClr val="dk1"/>
                </a:solidFill>
                <a:highlight>
                  <a:srgbClr val="FFFFFF"/>
                </a:highlight>
                <a:latin typeface="Times New Roman"/>
                <a:ea typeface="Times New Roman"/>
                <a:cs typeface="Times New Roman"/>
                <a:sym typeface="Times New Roman"/>
              </a:rPr>
              <a:t> was the third and last king in the ancient United Kingdom of </a:t>
            </a:r>
            <a:r>
              <a:rPr lang="en-GB" sz="1700">
                <a:solidFill>
                  <a:schemeClr val="dk1"/>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Israel</a:t>
            </a:r>
            <a:r>
              <a:rPr lang="en-GB" sz="1700">
                <a:solidFill>
                  <a:schemeClr val="dk1"/>
                </a:solidFill>
                <a:highlight>
                  <a:srgbClr val="FFFFFF"/>
                </a:highlight>
                <a:latin typeface="Times New Roman"/>
                <a:ea typeface="Times New Roman"/>
                <a:cs typeface="Times New Roman"/>
                <a:sym typeface="Times New Roman"/>
              </a:rPr>
              <a:t>. Other faiths, such as </a:t>
            </a:r>
            <a:r>
              <a:rPr lang="en-GB" sz="1700">
                <a:solidFill>
                  <a:schemeClr val="dk1"/>
                </a:solidFill>
                <a:highlight>
                  <a:srgbClr val="FFFFFF"/>
                </a:highlight>
                <a:uFill>
                  <a:noFill/>
                </a:uFill>
                <a:latin typeface="Times New Roman"/>
                <a:ea typeface="Times New Roman"/>
                <a:cs typeface="Times New Roman"/>
                <a:sym typeface="Times New Roman"/>
                <a:hlinkClick r:id="rId5">
                  <a:extLst>
                    <a:ext uri="{A12FA001-AC4F-418D-AE19-62706E023703}">
                      <ahyp:hlinkClr val="tx"/>
                    </a:ext>
                  </a:extLst>
                </a:hlinkClick>
              </a:rPr>
              <a:t>Islam</a:t>
            </a:r>
            <a:r>
              <a:rPr lang="en-GB" sz="1700">
                <a:solidFill>
                  <a:schemeClr val="dk1"/>
                </a:solidFill>
                <a:highlight>
                  <a:srgbClr val="FFFFFF"/>
                </a:highlight>
                <a:latin typeface="Times New Roman"/>
                <a:ea typeface="Times New Roman"/>
                <a:cs typeface="Times New Roman"/>
                <a:sym typeface="Times New Roman"/>
              </a:rPr>
              <a:t>… , also embrace the notion of Solomon as a sagacious king and powerful prophet of Israel. He was renowned for his wisdom, his prolific writings, and his building accomplishments.</a:t>
            </a:r>
            <a:endParaRPr sz="1700">
              <a:solidFill>
                <a:schemeClr val="dk1"/>
              </a:solidFill>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rPr b="1" lang="en-GB">
                <a:solidFill>
                  <a:srgbClr val="333333"/>
                </a:solidFill>
                <a:highlight>
                  <a:srgbClr val="FFFFFF"/>
                </a:highlight>
                <a:latin typeface="Times New Roman"/>
                <a:ea typeface="Times New Roman"/>
                <a:cs typeface="Times New Roman"/>
                <a:sym typeface="Times New Roman"/>
              </a:rPr>
              <a:t>(</a:t>
            </a:r>
            <a:r>
              <a:rPr b="1" lang="en-GB" u="sng">
                <a:solidFill>
                  <a:schemeClr val="hlink"/>
                </a:solidFill>
                <a:highlight>
                  <a:srgbClr val="FFFFFF"/>
                </a:highlight>
                <a:latin typeface="Times New Roman"/>
                <a:ea typeface="Times New Roman"/>
                <a:cs typeface="Times New Roman"/>
                <a:sym typeface="Times New Roman"/>
                <a:hlinkClick r:id="rId6"/>
              </a:rPr>
              <a:t>https://www.worldhistory.org/solomon/</a:t>
            </a:r>
            <a:r>
              <a:rPr b="1" lang="en-GB">
                <a:solidFill>
                  <a:srgbClr val="333333"/>
                </a:solidFill>
                <a:highlight>
                  <a:srgbClr val="FFFFFF"/>
                </a:highlight>
                <a:latin typeface="Times New Roman"/>
                <a:ea typeface="Times New Roman"/>
                <a:cs typeface="Times New Roman"/>
                <a:sym typeface="Times New Roman"/>
              </a:rPr>
              <a:t> </a:t>
            </a:r>
            <a:endParaRPr b="1">
              <a:solidFill>
                <a:srgbClr val="333333"/>
              </a:solidFill>
              <a:highlight>
                <a:srgbClr val="FFFFFF"/>
              </a:highlight>
              <a:latin typeface="Times New Roman"/>
              <a:ea typeface="Times New Roman"/>
              <a:cs typeface="Times New Roman"/>
              <a:sym typeface="Times New Roman"/>
            </a:endParaRPr>
          </a:p>
        </p:txBody>
      </p:sp>
      <p:sp>
        <p:nvSpPr>
          <p:cNvPr id="104" name="Google Shape;104;p19"/>
          <p:cNvSpPr txBox="1"/>
          <p:nvPr>
            <p:ph idx="2" type="body"/>
          </p:nvPr>
        </p:nvSpPr>
        <p:spPr>
          <a:xfrm>
            <a:off x="4832400" y="218575"/>
            <a:ext cx="3999900" cy="4775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rPr b="1" lang="en-GB" sz="1200">
                <a:solidFill>
                  <a:schemeClr val="dk1"/>
                </a:solidFill>
              </a:rPr>
              <a:t>         </a:t>
            </a:r>
            <a:endParaRPr b="1" sz="1200">
              <a:solidFill>
                <a:schemeClr val="dk1"/>
              </a:solidFill>
            </a:endParaRPr>
          </a:p>
          <a:p>
            <a:pPr indent="0" lvl="0" marL="0" rtl="0" algn="l">
              <a:spcBef>
                <a:spcPts val="1200"/>
              </a:spcBef>
              <a:spcAft>
                <a:spcPts val="0"/>
              </a:spcAft>
              <a:buNone/>
            </a:pPr>
            <a:r>
              <a:rPr b="1" lang="en-GB" sz="1200">
                <a:solidFill>
                  <a:schemeClr val="dk1"/>
                </a:solidFill>
              </a:rPr>
              <a:t>               </a:t>
            </a:r>
            <a:endParaRPr b="1" sz="1200">
              <a:solidFill>
                <a:schemeClr val="dk1"/>
              </a:solidFill>
            </a:endParaRPr>
          </a:p>
          <a:p>
            <a:pPr indent="0" lvl="0" marL="0" rtl="0" algn="l">
              <a:spcBef>
                <a:spcPts val="1200"/>
              </a:spcBef>
              <a:spcAft>
                <a:spcPts val="0"/>
              </a:spcAft>
              <a:buNone/>
            </a:pPr>
            <a:r>
              <a:rPr b="1" lang="en-GB" sz="1200">
                <a:solidFill>
                  <a:schemeClr val="dk1"/>
                </a:solidFill>
              </a:rPr>
              <a:t>                     </a:t>
            </a:r>
            <a:endParaRPr b="1" sz="1200">
              <a:solidFill>
                <a:schemeClr val="dk1"/>
              </a:solidFill>
            </a:endParaRPr>
          </a:p>
          <a:p>
            <a:pPr indent="0" lvl="0" marL="0" rtl="0" algn="l">
              <a:spcBef>
                <a:spcPts val="1200"/>
              </a:spcBef>
              <a:spcAft>
                <a:spcPts val="0"/>
              </a:spcAft>
              <a:buNone/>
            </a:pPr>
            <a:r>
              <a:rPr b="1" lang="en-GB" sz="1200">
                <a:solidFill>
                  <a:schemeClr val="dk1"/>
                </a:solidFill>
              </a:rPr>
              <a:t>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1200"/>
              </a:spcBef>
              <a:spcAft>
                <a:spcPts val="0"/>
              </a:spcAft>
              <a:buNone/>
            </a:pPr>
            <a:r>
              <a:rPr b="1" lang="en-GB" sz="2290">
                <a:solidFill>
                  <a:schemeClr val="dk1"/>
                </a:solidFill>
              </a:rPr>
              <a:t>Algemeiner.com (google images)</a:t>
            </a:r>
            <a:endParaRPr b="1" sz="2290">
              <a:solidFill>
                <a:schemeClr val="dk1"/>
              </a:solidFill>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5" name="Google Shape;105;p19"/>
          <p:cNvPicPr preferRelativeResize="0"/>
          <p:nvPr/>
        </p:nvPicPr>
        <p:blipFill>
          <a:blip r:embed="rId7">
            <a:alphaModFix/>
          </a:blip>
          <a:stretch>
            <a:fillRect/>
          </a:stretch>
        </p:blipFill>
        <p:spPr>
          <a:xfrm>
            <a:off x="4924875" y="218575"/>
            <a:ext cx="3907425" cy="3590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161100"/>
            <a:ext cx="2818200" cy="57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b="1" lang="en-GB" sz="1660"/>
              <a:t>Queen of Sheba</a:t>
            </a:r>
            <a:endParaRPr b="1" sz="1660"/>
          </a:p>
          <a:p>
            <a:pPr indent="0" lvl="0" marL="0" rtl="0" algn="l">
              <a:spcBef>
                <a:spcPts val="1200"/>
              </a:spcBef>
              <a:spcAft>
                <a:spcPts val="0"/>
              </a:spcAft>
              <a:buSzPts val="891"/>
              <a:buNone/>
            </a:pPr>
            <a:r>
              <a:t/>
            </a:r>
            <a:endParaRPr b="1" sz="1260"/>
          </a:p>
        </p:txBody>
      </p:sp>
      <p:sp>
        <p:nvSpPr>
          <p:cNvPr id="111" name="Google Shape;111;p20"/>
          <p:cNvSpPr txBox="1"/>
          <p:nvPr>
            <p:ph idx="1" type="body"/>
          </p:nvPr>
        </p:nvSpPr>
        <p:spPr>
          <a:xfrm>
            <a:off x="311700" y="736500"/>
            <a:ext cx="4843200" cy="421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500">
                <a:solidFill>
                  <a:schemeClr val="dk1"/>
                </a:solidFill>
                <a:highlight>
                  <a:srgbClr val="FFFFFF"/>
                </a:highlight>
                <a:latin typeface="Georgia"/>
                <a:ea typeface="Georgia"/>
                <a:cs typeface="Georgia"/>
                <a:sym typeface="Georgia"/>
              </a:rPr>
              <a:t>Queen of Sheba</a:t>
            </a:r>
            <a:r>
              <a:rPr lang="en-GB" sz="1500">
                <a:solidFill>
                  <a:schemeClr val="dk1"/>
                </a:solidFill>
                <a:highlight>
                  <a:srgbClr val="FFFFFF"/>
                </a:highlight>
                <a:latin typeface="Georgia"/>
                <a:ea typeface="Georgia"/>
                <a:cs typeface="Georgia"/>
                <a:sym typeface="Georgia"/>
              </a:rPr>
              <a:t>, Arabic </a:t>
            </a:r>
            <a:r>
              <a:rPr b="1" lang="en-GB" sz="1500">
                <a:solidFill>
                  <a:schemeClr val="dk1"/>
                </a:solidFill>
                <a:highlight>
                  <a:srgbClr val="FFFFFF"/>
                </a:highlight>
                <a:latin typeface="Georgia"/>
                <a:ea typeface="Georgia"/>
                <a:cs typeface="Georgia"/>
                <a:sym typeface="Georgia"/>
              </a:rPr>
              <a:t>Bilqīs</a:t>
            </a:r>
            <a:r>
              <a:rPr lang="en-GB" sz="1500">
                <a:solidFill>
                  <a:schemeClr val="dk1"/>
                </a:solidFill>
                <a:highlight>
                  <a:srgbClr val="FFFFFF"/>
                </a:highlight>
                <a:latin typeface="Georgia"/>
                <a:ea typeface="Georgia"/>
                <a:cs typeface="Georgia"/>
                <a:sym typeface="Georgia"/>
              </a:rPr>
              <a:t>, Ethiopian </a:t>
            </a:r>
            <a:r>
              <a:rPr b="1" lang="en-GB" sz="1500">
                <a:solidFill>
                  <a:schemeClr val="dk1"/>
                </a:solidFill>
                <a:highlight>
                  <a:srgbClr val="FFFFFF"/>
                </a:highlight>
                <a:latin typeface="Georgia"/>
                <a:ea typeface="Georgia"/>
                <a:cs typeface="Georgia"/>
                <a:sym typeface="Georgia"/>
              </a:rPr>
              <a:t>Makeda</a:t>
            </a:r>
            <a:r>
              <a:rPr lang="en-GB" sz="1500">
                <a:solidFill>
                  <a:schemeClr val="dk1"/>
                </a:solidFill>
                <a:highlight>
                  <a:srgbClr val="FFFFFF"/>
                </a:highlight>
                <a:latin typeface="Georgia"/>
                <a:ea typeface="Georgia"/>
                <a:cs typeface="Georgia"/>
                <a:sym typeface="Georgia"/>
              </a:rPr>
              <a:t>, (flourished 10th century </a:t>
            </a:r>
            <a:r>
              <a:rPr lang="en-GB" sz="900">
                <a:solidFill>
                  <a:schemeClr val="dk1"/>
                </a:solidFill>
                <a:highlight>
                  <a:srgbClr val="FFFFFF"/>
                </a:highlight>
                <a:latin typeface="Georgia"/>
                <a:ea typeface="Georgia"/>
                <a:cs typeface="Georgia"/>
                <a:sym typeface="Georgia"/>
              </a:rPr>
              <a:t>BCE</a:t>
            </a:r>
            <a:r>
              <a:rPr lang="en-GB" sz="1500">
                <a:solidFill>
                  <a:schemeClr val="dk1"/>
                </a:solidFill>
                <a:highlight>
                  <a:srgbClr val="FFFFFF"/>
                </a:highlight>
                <a:latin typeface="Georgia"/>
                <a:ea typeface="Georgia"/>
                <a:cs typeface="Georgia"/>
                <a:sym typeface="Georgia"/>
              </a:rPr>
              <a:t>), according to </a:t>
            </a:r>
            <a:r>
              <a:rPr lang="en-GB" sz="1500">
                <a:solidFill>
                  <a:schemeClr val="dk1"/>
                </a:solidFill>
                <a:highlight>
                  <a:srgbClr val="FFFFFF"/>
                </a:highlight>
                <a:uFill>
                  <a:noFill/>
                </a:uFill>
                <a:latin typeface="Georgia"/>
                <a:ea typeface="Georgia"/>
                <a:cs typeface="Georgia"/>
                <a:sym typeface="Georgia"/>
                <a:hlinkClick r:id="rId3">
                  <a:extLst>
                    <a:ext uri="{A12FA001-AC4F-418D-AE19-62706E023703}">
                      <ahyp:hlinkClr val="tx"/>
                    </a:ext>
                  </a:extLst>
                </a:hlinkClick>
              </a:rPr>
              <a:t>Jewish</a:t>
            </a:r>
            <a:r>
              <a:rPr lang="en-GB" sz="1500">
                <a:solidFill>
                  <a:schemeClr val="dk1"/>
                </a:solidFill>
                <a:highlight>
                  <a:srgbClr val="FFFFFF"/>
                </a:highlight>
                <a:latin typeface="Georgia"/>
                <a:ea typeface="Georgia"/>
                <a:cs typeface="Georgia"/>
                <a:sym typeface="Georgia"/>
              </a:rPr>
              <a:t> and </a:t>
            </a:r>
            <a:r>
              <a:rPr lang="en-GB" sz="1500">
                <a:solidFill>
                  <a:schemeClr val="dk1"/>
                </a:solidFill>
                <a:highlight>
                  <a:srgbClr val="FFFFFF"/>
                </a:highlight>
                <a:uFill>
                  <a:noFill/>
                </a:uFill>
                <a:latin typeface="Georgia"/>
                <a:ea typeface="Georgia"/>
                <a:cs typeface="Georgia"/>
                <a:sym typeface="Georgia"/>
                <a:hlinkClick r:id="rId4">
                  <a:extLst>
                    <a:ext uri="{A12FA001-AC4F-418D-AE19-62706E023703}">
                      <ahyp:hlinkClr val="tx"/>
                    </a:ext>
                  </a:extLst>
                </a:hlinkClick>
              </a:rPr>
              <a:t>Islamic</a:t>
            </a:r>
            <a:r>
              <a:rPr lang="en-GB" sz="1500">
                <a:solidFill>
                  <a:schemeClr val="dk1"/>
                </a:solidFill>
                <a:highlight>
                  <a:srgbClr val="FFFFFF"/>
                </a:highlight>
                <a:latin typeface="Georgia"/>
                <a:ea typeface="Georgia"/>
                <a:cs typeface="Georgia"/>
                <a:sym typeface="Georgia"/>
              </a:rPr>
              <a:t> traditions, ruler of the kingdom of </a:t>
            </a:r>
            <a:r>
              <a:rPr lang="en-GB" sz="1500">
                <a:solidFill>
                  <a:schemeClr val="dk1"/>
                </a:solidFill>
                <a:highlight>
                  <a:srgbClr val="FFFFFF"/>
                </a:highlight>
                <a:uFill>
                  <a:noFill/>
                </a:uFill>
                <a:latin typeface="Georgia"/>
                <a:ea typeface="Georgia"/>
                <a:cs typeface="Georgia"/>
                <a:sym typeface="Georgia"/>
                <a:hlinkClick r:id="rId5">
                  <a:extLst>
                    <a:ext uri="{A12FA001-AC4F-418D-AE19-62706E023703}">
                      <ahyp:hlinkClr val="tx"/>
                    </a:ext>
                  </a:extLst>
                </a:hlinkClick>
              </a:rPr>
              <a:t>Sabaʾ</a:t>
            </a:r>
            <a:r>
              <a:rPr lang="en-GB" sz="1500">
                <a:solidFill>
                  <a:schemeClr val="dk1"/>
                </a:solidFill>
                <a:highlight>
                  <a:srgbClr val="FFFFFF"/>
                </a:highlight>
                <a:latin typeface="Georgia"/>
                <a:ea typeface="Georgia"/>
                <a:cs typeface="Georgia"/>
                <a:sym typeface="Georgia"/>
              </a:rPr>
              <a:t> (or Sheba) in southwestern </a:t>
            </a:r>
            <a:r>
              <a:rPr lang="en-GB" sz="1500">
                <a:solidFill>
                  <a:schemeClr val="dk1"/>
                </a:solidFill>
                <a:highlight>
                  <a:srgbClr val="FFFFFF"/>
                </a:highlight>
                <a:uFill>
                  <a:noFill/>
                </a:uFill>
                <a:latin typeface="Georgia"/>
                <a:ea typeface="Georgia"/>
                <a:cs typeface="Georgia"/>
                <a:sym typeface="Georgia"/>
                <a:hlinkClick r:id="rId6">
                  <a:extLst>
                    <a:ext uri="{A12FA001-AC4F-418D-AE19-62706E023703}">
                      <ahyp:hlinkClr val="tx"/>
                    </a:ext>
                  </a:extLst>
                </a:hlinkClick>
              </a:rPr>
              <a:t>Arabia</a:t>
            </a:r>
            <a:r>
              <a:rPr lang="en-GB" sz="1500">
                <a:solidFill>
                  <a:schemeClr val="dk1"/>
                </a:solidFill>
                <a:highlight>
                  <a:srgbClr val="FFFFFF"/>
                </a:highlight>
                <a:latin typeface="Georgia"/>
                <a:ea typeface="Georgia"/>
                <a:cs typeface="Georgia"/>
                <a:sym typeface="Georgia"/>
              </a:rPr>
              <a:t>. In the biblical account of the reign of King </a:t>
            </a:r>
            <a:r>
              <a:rPr lang="en-GB" sz="1500">
                <a:solidFill>
                  <a:schemeClr val="dk1"/>
                </a:solidFill>
                <a:highlight>
                  <a:srgbClr val="FFFFFF"/>
                </a:highlight>
                <a:uFill>
                  <a:noFill/>
                </a:uFill>
                <a:latin typeface="Georgia"/>
                <a:ea typeface="Georgia"/>
                <a:cs typeface="Georgia"/>
                <a:sym typeface="Georgia"/>
                <a:hlinkClick r:id="rId7">
                  <a:extLst>
                    <a:ext uri="{A12FA001-AC4F-418D-AE19-62706E023703}">
                      <ahyp:hlinkClr val="tx"/>
                    </a:ext>
                  </a:extLst>
                </a:hlinkClick>
              </a:rPr>
              <a:t>Solomon</a:t>
            </a:r>
            <a:r>
              <a:rPr lang="en-GB" sz="1500">
                <a:solidFill>
                  <a:schemeClr val="dk1"/>
                </a:solidFill>
                <a:highlight>
                  <a:srgbClr val="FFFFFF"/>
                </a:highlight>
                <a:latin typeface="Georgia"/>
                <a:ea typeface="Georgia"/>
                <a:cs typeface="Georgia"/>
                <a:sym typeface="Georgia"/>
              </a:rPr>
              <a:t>, she visited his court at the head of a camel caravan bearing gold, jewels, and spices. The story provides evidence for the existence of important commercial relations between ancient Israel and southern Arabia. According to the </a:t>
            </a:r>
            <a:r>
              <a:rPr lang="en-GB" sz="1500">
                <a:solidFill>
                  <a:schemeClr val="dk1"/>
                </a:solidFill>
                <a:highlight>
                  <a:srgbClr val="FFFFFF"/>
                </a:highlight>
                <a:uFill>
                  <a:noFill/>
                </a:uFill>
                <a:latin typeface="Georgia"/>
                <a:ea typeface="Georgia"/>
                <a:cs typeface="Georgia"/>
                <a:sym typeface="Georgia"/>
                <a:hlinkClick r:id="rId8">
                  <a:extLst>
                    <a:ext uri="{A12FA001-AC4F-418D-AE19-62706E023703}">
                      <ahyp:hlinkClr val="tx"/>
                    </a:ext>
                  </a:extLst>
                </a:hlinkClick>
              </a:rPr>
              <a:t>Bible</a:t>
            </a:r>
            <a:r>
              <a:rPr lang="en-GB" sz="1500">
                <a:solidFill>
                  <a:schemeClr val="dk1"/>
                </a:solidFill>
                <a:highlight>
                  <a:srgbClr val="FFFFFF"/>
                </a:highlight>
                <a:latin typeface="Georgia"/>
                <a:ea typeface="Georgia"/>
                <a:cs typeface="Georgia"/>
                <a:sym typeface="Georgia"/>
              </a:rPr>
              <a:t>, the purpose of her visit was to test Solomon’s wisdom by asking him to solve a number of riddles.</a:t>
            </a:r>
            <a:endParaRPr sz="1500">
              <a:solidFill>
                <a:schemeClr val="dk1"/>
              </a:solidFill>
              <a:highlight>
                <a:srgbClr val="FFFFFF"/>
              </a:highlight>
              <a:latin typeface="Georgia"/>
              <a:ea typeface="Georgia"/>
              <a:cs typeface="Georgia"/>
              <a:sym typeface="Georgia"/>
            </a:endParaRPr>
          </a:p>
          <a:p>
            <a:pPr indent="0" lvl="0" marL="0" rtl="0" algn="l">
              <a:spcBef>
                <a:spcPts val="1200"/>
              </a:spcBef>
              <a:spcAft>
                <a:spcPts val="0"/>
              </a:spcAft>
              <a:buClr>
                <a:schemeClr val="dk1"/>
              </a:buClr>
              <a:buSzPts val="1100"/>
              <a:buFont typeface="Arial"/>
              <a:buNone/>
            </a:pPr>
            <a:r>
              <a:rPr lang="en-GB" sz="1500">
                <a:solidFill>
                  <a:srgbClr val="1A1A1A"/>
                </a:solidFill>
                <a:highlight>
                  <a:srgbClr val="FFFFFF"/>
                </a:highlight>
                <a:latin typeface="Georgia"/>
                <a:ea typeface="Georgia"/>
                <a:cs typeface="Georgia"/>
                <a:sym typeface="Georgia"/>
              </a:rPr>
              <a:t>(https://www.britannica.com/biography/Queen-of-Sheba)</a:t>
            </a:r>
            <a:endParaRPr sz="1500">
              <a:solidFill>
                <a:srgbClr val="1A1A1A"/>
              </a:solidFill>
              <a:highlight>
                <a:srgbClr val="FFFFFF"/>
              </a:highlight>
              <a:latin typeface="Georgia"/>
              <a:ea typeface="Georgia"/>
              <a:cs typeface="Georgia"/>
              <a:sym typeface="Georgia"/>
            </a:endParaRPr>
          </a:p>
          <a:p>
            <a:pPr indent="0" lvl="0" marL="0" rtl="0" algn="l">
              <a:spcBef>
                <a:spcPts val="1200"/>
              </a:spcBef>
              <a:spcAft>
                <a:spcPts val="1200"/>
              </a:spcAft>
              <a:buNone/>
            </a:pPr>
            <a:r>
              <a:t/>
            </a:r>
            <a:endParaRPr/>
          </a:p>
        </p:txBody>
      </p:sp>
      <p:sp>
        <p:nvSpPr>
          <p:cNvPr id="112" name="Google Shape;112;p20"/>
          <p:cNvSpPr txBox="1"/>
          <p:nvPr>
            <p:ph idx="2" type="body"/>
          </p:nvPr>
        </p:nvSpPr>
        <p:spPr>
          <a:xfrm>
            <a:off x="5845400" y="241650"/>
            <a:ext cx="2986800" cy="470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(google images)</a:t>
            </a:r>
            <a:endParaRPr/>
          </a:p>
        </p:txBody>
      </p:sp>
      <p:pic>
        <p:nvPicPr>
          <p:cNvPr id="113" name="Google Shape;113;p20"/>
          <p:cNvPicPr preferRelativeResize="0"/>
          <p:nvPr/>
        </p:nvPicPr>
        <p:blipFill>
          <a:blip r:embed="rId9">
            <a:alphaModFix/>
          </a:blip>
          <a:stretch>
            <a:fillRect/>
          </a:stretch>
        </p:blipFill>
        <p:spPr>
          <a:xfrm>
            <a:off x="5465700" y="241650"/>
            <a:ext cx="3544050" cy="4107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126575" y="126575"/>
            <a:ext cx="5051400" cy="586800"/>
          </a:xfrm>
          <a:prstGeom prst="rect">
            <a:avLst/>
          </a:prstGeom>
          <a:solidFill>
            <a:srgbClr val="F4CCCC"/>
          </a:solidFill>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GB" sz="1320"/>
              <a:t>The two possessions of Della and James Dillingham Young.</a:t>
            </a:r>
            <a:endParaRPr b="1" sz="1320"/>
          </a:p>
        </p:txBody>
      </p:sp>
      <p:sp>
        <p:nvSpPr>
          <p:cNvPr id="119" name="Google Shape;119;p21"/>
          <p:cNvSpPr txBox="1"/>
          <p:nvPr>
            <p:ph idx="1" type="body"/>
          </p:nvPr>
        </p:nvSpPr>
        <p:spPr>
          <a:xfrm>
            <a:off x="126575" y="770950"/>
            <a:ext cx="4763700" cy="379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solidFill>
                  <a:schemeClr val="dk1"/>
                </a:solidFill>
              </a:rPr>
              <a:t>Both of them took mighty pride in the  possessions.</a:t>
            </a:r>
            <a:endParaRPr>
              <a:solidFill>
                <a:schemeClr val="dk1"/>
              </a:solidFill>
            </a:endParaRPr>
          </a:p>
          <a:p>
            <a:pPr indent="0" lvl="0" marL="0" rtl="0" algn="l">
              <a:spcBef>
                <a:spcPts val="1200"/>
              </a:spcBef>
              <a:spcAft>
                <a:spcPts val="0"/>
              </a:spcAft>
              <a:buNone/>
            </a:pPr>
            <a:r>
              <a:rPr lang="en-GB">
                <a:solidFill>
                  <a:schemeClr val="dk1"/>
                </a:solidFill>
              </a:rPr>
              <a:t>One was </a:t>
            </a:r>
            <a:r>
              <a:rPr b="1" lang="en-GB">
                <a:solidFill>
                  <a:schemeClr val="dk1"/>
                </a:solidFill>
              </a:rPr>
              <a:t>Jim’s Gold Watch</a:t>
            </a:r>
            <a:r>
              <a:rPr lang="en-GB">
                <a:solidFill>
                  <a:schemeClr val="dk1"/>
                </a:solidFill>
              </a:rPr>
              <a:t> that had been his father’s and his grandfather’s.</a:t>
            </a:r>
            <a:endParaRPr>
              <a:solidFill>
                <a:schemeClr val="dk1"/>
              </a:solidFill>
            </a:endParaRPr>
          </a:p>
          <a:p>
            <a:pPr indent="0" lvl="0" marL="0" rtl="0" algn="l">
              <a:spcBef>
                <a:spcPts val="1200"/>
              </a:spcBef>
              <a:spcAft>
                <a:spcPts val="0"/>
              </a:spcAft>
              <a:buNone/>
            </a:pPr>
            <a:r>
              <a:rPr lang="en-GB">
                <a:solidFill>
                  <a:schemeClr val="dk1"/>
                </a:solidFill>
              </a:rPr>
              <a:t>The other was </a:t>
            </a:r>
            <a:r>
              <a:rPr b="1" lang="en-GB">
                <a:solidFill>
                  <a:schemeClr val="dk1"/>
                </a:solidFill>
              </a:rPr>
              <a:t>Della’s hair.</a:t>
            </a:r>
            <a:endParaRPr b="1">
              <a:solidFill>
                <a:schemeClr val="dk1"/>
              </a:solidFill>
            </a:endParaRPr>
          </a:p>
          <a:p>
            <a:pPr indent="0" lvl="0" marL="0" rtl="0" algn="l">
              <a:spcBef>
                <a:spcPts val="1200"/>
              </a:spcBef>
              <a:spcAft>
                <a:spcPts val="0"/>
              </a:spcAft>
              <a:buNone/>
            </a:pPr>
            <a:r>
              <a:rPr lang="en-GB">
                <a:solidFill>
                  <a:schemeClr val="dk1"/>
                </a:solidFill>
              </a:rPr>
              <a:t>Had the </a:t>
            </a:r>
            <a:r>
              <a:rPr b="1" lang="en-GB">
                <a:solidFill>
                  <a:schemeClr val="dk1"/>
                </a:solidFill>
              </a:rPr>
              <a:t>Queen of Sheba</a:t>
            </a:r>
            <a:r>
              <a:rPr lang="en-GB">
                <a:solidFill>
                  <a:schemeClr val="dk1"/>
                </a:solidFill>
              </a:rPr>
              <a:t> lived in the flat across </a:t>
            </a:r>
            <a:r>
              <a:rPr i="1" lang="en-GB">
                <a:solidFill>
                  <a:schemeClr val="dk1"/>
                </a:solidFill>
              </a:rPr>
              <a:t>the air shaft,</a:t>
            </a:r>
            <a:r>
              <a:rPr lang="en-GB">
                <a:solidFill>
                  <a:schemeClr val="dk1"/>
                </a:solidFill>
              </a:rPr>
              <a:t> Della would have let her hair hang out of the window some day to dry just to </a:t>
            </a:r>
            <a:r>
              <a:rPr i="1" lang="en-GB">
                <a:solidFill>
                  <a:schemeClr val="dk1"/>
                </a:solidFill>
              </a:rPr>
              <a:t>depreciate</a:t>
            </a:r>
            <a:r>
              <a:rPr lang="en-GB">
                <a:solidFill>
                  <a:schemeClr val="dk1"/>
                </a:solidFill>
              </a:rPr>
              <a:t> Her Majesty’s jewels and gifts. </a:t>
            </a:r>
            <a:endParaRPr>
              <a:solidFill>
                <a:schemeClr val="dk1"/>
              </a:solidFill>
            </a:endParaRPr>
          </a:p>
          <a:p>
            <a:pPr indent="0" lvl="0" marL="0" rtl="0" algn="l">
              <a:spcBef>
                <a:spcPts val="1200"/>
              </a:spcBef>
              <a:spcAft>
                <a:spcPts val="0"/>
              </a:spcAft>
              <a:buNone/>
            </a:pPr>
            <a:r>
              <a:rPr lang="en-GB">
                <a:solidFill>
                  <a:schemeClr val="dk1"/>
                </a:solidFill>
              </a:rPr>
              <a:t>Had </a:t>
            </a:r>
            <a:r>
              <a:rPr b="1" lang="en-GB">
                <a:solidFill>
                  <a:schemeClr val="dk1"/>
                </a:solidFill>
              </a:rPr>
              <a:t>King Solomon</a:t>
            </a:r>
            <a:r>
              <a:rPr lang="en-GB">
                <a:solidFill>
                  <a:schemeClr val="dk1"/>
                </a:solidFill>
              </a:rPr>
              <a:t> been </a:t>
            </a:r>
            <a:r>
              <a:rPr i="1" lang="en-GB">
                <a:solidFill>
                  <a:schemeClr val="dk1"/>
                </a:solidFill>
              </a:rPr>
              <a:t>janitor</a:t>
            </a:r>
            <a:r>
              <a:rPr lang="en-GB">
                <a:solidFill>
                  <a:schemeClr val="dk1"/>
                </a:solidFill>
              </a:rPr>
              <a:t>, with all his treasures piled up in the basement, Jim would have pulled out his watch every time he passed, just to see him pluck at his beard from envy.  </a:t>
            </a:r>
            <a:endParaRPr>
              <a:solidFill>
                <a:schemeClr val="dk1"/>
              </a:solidFill>
            </a:endParaRPr>
          </a:p>
          <a:p>
            <a:pPr indent="0" lvl="0" marL="0" rtl="0" algn="l">
              <a:spcBef>
                <a:spcPts val="1200"/>
              </a:spcBef>
              <a:spcAft>
                <a:spcPts val="1200"/>
              </a:spcAft>
              <a:buNone/>
            </a:pPr>
            <a:r>
              <a:rPr lang="en-GB"/>
              <a:t>  </a:t>
            </a:r>
            <a:endParaRPr/>
          </a:p>
        </p:txBody>
      </p:sp>
      <p:sp>
        <p:nvSpPr>
          <p:cNvPr id="120" name="Google Shape;120;p21"/>
          <p:cNvSpPr txBox="1"/>
          <p:nvPr>
            <p:ph idx="2" type="body"/>
          </p:nvPr>
        </p:nvSpPr>
        <p:spPr>
          <a:xfrm>
            <a:off x="5523225" y="184100"/>
            <a:ext cx="3309000" cy="353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GB">
                <a:solidFill>
                  <a:schemeClr val="dk1"/>
                </a:solidFill>
              </a:rPr>
              <a:t>the air shaft : </a:t>
            </a:r>
            <a:r>
              <a:rPr b="1" lang="en-GB" sz="1050">
                <a:solidFill>
                  <a:srgbClr val="202122"/>
                </a:solidFill>
                <a:highlight>
                  <a:srgbClr val="FFFFFF"/>
                </a:highlight>
              </a:rPr>
              <a:t>ventilation shafts</a:t>
            </a:r>
            <a:endParaRPr>
              <a:solidFill>
                <a:schemeClr val="dk1"/>
              </a:solidFill>
            </a:endParaRPr>
          </a:p>
          <a:p>
            <a:pPr indent="0" lvl="0" marL="0" rtl="0" algn="l">
              <a:spcBef>
                <a:spcPts val="1200"/>
              </a:spcBef>
              <a:spcAft>
                <a:spcPts val="0"/>
              </a:spcAft>
              <a:buNone/>
            </a:pPr>
            <a:r>
              <a:rPr i="1" lang="en-GB">
                <a:solidFill>
                  <a:schemeClr val="dk1"/>
                </a:solidFill>
              </a:rPr>
              <a:t>depreciate</a:t>
            </a:r>
            <a:r>
              <a:rPr lang="en-GB">
                <a:solidFill>
                  <a:schemeClr val="dk1"/>
                </a:solidFill>
              </a:rPr>
              <a:t> : to (cause something to) lose value, especially over time </a:t>
            </a:r>
            <a:endParaRPr>
              <a:solidFill>
                <a:schemeClr val="dk1"/>
              </a:solidFill>
            </a:endParaRPr>
          </a:p>
          <a:p>
            <a:pPr indent="0" lvl="0" marL="0" rtl="0" algn="l">
              <a:spcBef>
                <a:spcPts val="1200"/>
              </a:spcBef>
              <a:spcAft>
                <a:spcPts val="0"/>
              </a:spcAft>
              <a:buNone/>
            </a:pPr>
            <a:r>
              <a:rPr i="1" lang="en-GB">
                <a:solidFill>
                  <a:schemeClr val="dk1"/>
                </a:solidFill>
              </a:rPr>
              <a:t>Janitor</a:t>
            </a:r>
            <a:r>
              <a:rPr lang="en-GB">
                <a:solidFill>
                  <a:schemeClr val="dk1"/>
                </a:solidFill>
              </a:rPr>
              <a:t>:  caretaker of a building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b="1" lang="en-GB">
                <a:solidFill>
                  <a:schemeClr val="dk1"/>
                </a:solidFill>
              </a:rPr>
              <a:t>Queen of Sheba</a:t>
            </a:r>
            <a:endParaRPr b="1">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1200"/>
              </a:spcAft>
              <a:buNone/>
            </a:pPr>
            <a:r>
              <a:rPr b="1" lang="en-GB">
                <a:solidFill>
                  <a:schemeClr val="dk1"/>
                </a:solidFill>
              </a:rPr>
              <a:t>King Solomon </a:t>
            </a:r>
            <a:endParaRPr b="1">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